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theme/themeOverride4.xml" ContentType="application/vnd.openxmlformats-officedocument.themeOverride+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theme/themeOverride3.xml" ContentType="application/vnd.openxmlformats-officedocument.themeOverr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9"/>
  </p:notesMasterIdLst>
  <p:handoutMasterIdLst>
    <p:handoutMasterId r:id="rId60"/>
  </p:handoutMasterIdLst>
  <p:sldIdLst>
    <p:sldId id="366" r:id="rId2"/>
    <p:sldId id="367" r:id="rId3"/>
    <p:sldId id="257" r:id="rId4"/>
    <p:sldId id="273" r:id="rId5"/>
    <p:sldId id="274" r:id="rId6"/>
    <p:sldId id="258" r:id="rId7"/>
    <p:sldId id="259" r:id="rId8"/>
    <p:sldId id="260" r:id="rId9"/>
    <p:sldId id="269" r:id="rId10"/>
    <p:sldId id="289" r:id="rId11"/>
    <p:sldId id="347" r:id="rId12"/>
    <p:sldId id="264" r:id="rId13"/>
    <p:sldId id="265" r:id="rId14"/>
    <p:sldId id="348" r:id="rId15"/>
    <p:sldId id="346" r:id="rId16"/>
    <p:sldId id="351" r:id="rId17"/>
    <p:sldId id="350" r:id="rId18"/>
    <p:sldId id="294" r:id="rId19"/>
    <p:sldId id="298" r:id="rId20"/>
    <p:sldId id="354" r:id="rId21"/>
    <p:sldId id="295" r:id="rId22"/>
    <p:sldId id="352" r:id="rId23"/>
    <p:sldId id="353" r:id="rId24"/>
    <p:sldId id="296" r:id="rId25"/>
    <p:sldId id="364" r:id="rId26"/>
    <p:sldId id="375" r:id="rId27"/>
    <p:sldId id="290" r:id="rId28"/>
    <p:sldId id="291" r:id="rId29"/>
    <p:sldId id="355" r:id="rId30"/>
    <p:sldId id="297" r:id="rId31"/>
    <p:sldId id="300" r:id="rId32"/>
    <p:sldId id="357" r:id="rId33"/>
    <p:sldId id="270" r:id="rId34"/>
    <p:sldId id="303" r:id="rId35"/>
    <p:sldId id="302" r:id="rId36"/>
    <p:sldId id="272" r:id="rId37"/>
    <p:sldId id="271" r:id="rId38"/>
    <p:sldId id="358" r:id="rId39"/>
    <p:sldId id="359" r:id="rId40"/>
    <p:sldId id="360" r:id="rId41"/>
    <p:sldId id="380" r:id="rId42"/>
    <p:sldId id="382" r:id="rId43"/>
    <p:sldId id="381" r:id="rId44"/>
    <p:sldId id="365" r:id="rId45"/>
    <p:sldId id="304" r:id="rId46"/>
    <p:sldId id="363" r:id="rId47"/>
    <p:sldId id="368" r:id="rId48"/>
    <p:sldId id="369" r:id="rId49"/>
    <p:sldId id="370" r:id="rId50"/>
    <p:sldId id="371" r:id="rId51"/>
    <p:sldId id="372" r:id="rId52"/>
    <p:sldId id="374" r:id="rId53"/>
    <p:sldId id="373" r:id="rId54"/>
    <p:sldId id="376" r:id="rId55"/>
    <p:sldId id="377" r:id="rId56"/>
    <p:sldId id="378" r:id="rId57"/>
    <p:sldId id="379" r:id="rId58"/>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21" autoAdjust="0"/>
    <p:restoredTop sz="64148" autoAdjust="0"/>
  </p:normalViewPr>
  <p:slideViewPr>
    <p:cSldViewPr>
      <p:cViewPr varScale="1">
        <p:scale>
          <a:sx n="46" d="100"/>
          <a:sy n="46" d="100"/>
        </p:scale>
        <p:origin x="-1524"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fontAlgn="auto">
              <a:spcBef>
                <a:spcPts val="0"/>
              </a:spcBef>
              <a:spcAft>
                <a:spcPts val="0"/>
              </a:spcAft>
              <a:defRPr sz="1200">
                <a:latin typeface="+mn-lt"/>
                <a:cs typeface="+mn-cs"/>
              </a:defRPr>
            </a:lvl1pPr>
          </a:lstStyle>
          <a:p>
            <a:pPr>
              <a:defRPr/>
            </a:pPr>
            <a:fld id="{46B4A72C-DA20-4198-8728-1279271E2C5C}" type="datetimeFigureOut">
              <a:rPr lang="en-US"/>
              <a:pPr>
                <a:defRPr/>
              </a:pPr>
              <a:t>10/6/2014</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177" tIns="46589" rIns="93177" bIns="46589" rtlCol="0" anchor="b"/>
          <a:lstStyle>
            <a:lvl1pPr algn="r" fontAlgn="auto">
              <a:spcBef>
                <a:spcPts val="0"/>
              </a:spcBef>
              <a:spcAft>
                <a:spcPts val="0"/>
              </a:spcAft>
              <a:defRPr sz="1200">
                <a:latin typeface="+mn-lt"/>
                <a:cs typeface="+mn-cs"/>
              </a:defRPr>
            </a:lvl1pPr>
          </a:lstStyle>
          <a:p>
            <a:pPr>
              <a:defRPr/>
            </a:pPr>
            <a:fld id="{908C39B0-46D5-4589-8A52-5341FEEEF910}" type="slidenum">
              <a:rPr lang="en-US"/>
              <a:pPr>
                <a:defRPr/>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fontAlgn="auto">
              <a:spcBef>
                <a:spcPts val="0"/>
              </a:spcBef>
              <a:spcAft>
                <a:spcPts val="0"/>
              </a:spcAft>
              <a:defRPr sz="1200">
                <a:latin typeface="+mn-lt"/>
                <a:cs typeface="+mn-cs"/>
              </a:defRPr>
            </a:lvl1pPr>
          </a:lstStyle>
          <a:p>
            <a:pPr>
              <a:defRPr/>
            </a:pPr>
            <a:fld id="{ECEB5932-324F-4122-BE93-4B47E4171DA1}" type="datetimeFigureOut">
              <a:rPr lang="en-US"/>
              <a:pPr>
                <a:defRPr/>
              </a:pPr>
              <a:t>10/6/2014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177" tIns="46589" rIns="93177" bIns="46589" rtlCol="0" anchor="b"/>
          <a:lstStyle>
            <a:lvl1pPr algn="r" fontAlgn="auto">
              <a:spcBef>
                <a:spcPts val="0"/>
              </a:spcBef>
              <a:spcAft>
                <a:spcPts val="0"/>
              </a:spcAft>
              <a:defRPr sz="1200">
                <a:latin typeface="+mn-lt"/>
                <a:cs typeface="+mn-cs"/>
              </a:defRPr>
            </a:lvl1pPr>
          </a:lstStyle>
          <a:p>
            <a:pPr>
              <a:defRPr/>
            </a:pPr>
            <a:fld id="{D24430AE-CB05-4FD5-9B5D-18BC8A64C23E}" type="slidenum">
              <a:rPr lang="en-US"/>
              <a:pPr>
                <a:defRPr/>
              </a:pPr>
              <a:t>‹#›</a:t>
            </a:fld>
            <a:endParaRPr lang="en-US"/>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marL="231775" indent="-231775" eaLnBrk="1" hangingPunct="1">
              <a:spcBef>
                <a:spcPct val="0"/>
              </a:spcBef>
              <a:buFontTx/>
              <a:buAutoNum type="arabicPeriod"/>
            </a:pPr>
            <a:endParaRPr lang="en-US" smtClean="0"/>
          </a:p>
        </p:txBody>
      </p:sp>
      <p:sp>
        <p:nvSpPr>
          <p:cNvPr id="1843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54BD17B-206B-436B-B401-AB5AB1A239CB}" type="slidenum">
              <a:rPr lang="en-US">
                <a:cs typeface="Arial" charset="0"/>
              </a:rPr>
              <a:pPr fontAlgn="base">
                <a:spcBef>
                  <a:spcPct val="0"/>
                </a:spcBef>
                <a:spcAft>
                  <a:spcPct val="0"/>
                </a:spcAft>
                <a:defRPr/>
              </a:pPr>
              <a:t>3</a:t>
            </a:fld>
            <a:endParaRPr lang="en-US">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bwMode="auto">
          <a:noFill/>
          <a:ln>
            <a:solidFill>
              <a:srgbClr val="000000"/>
            </a:solidFill>
            <a:miter lim="800000"/>
            <a:headEnd/>
            <a:tailEnd/>
          </a:ln>
        </p:spPr>
      </p:sp>
      <p:sp>
        <p:nvSpPr>
          <p:cNvPr id="3686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686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D6DC75C-0CF0-493D-807A-0A2FE6F2A207}" type="slidenum">
              <a:rPr lang="en-US">
                <a:cs typeface="Arial" charset="0"/>
              </a:rPr>
              <a:pPr fontAlgn="base">
                <a:spcBef>
                  <a:spcPct val="0"/>
                </a:spcBef>
                <a:spcAft>
                  <a:spcPct val="0"/>
                </a:spcAft>
                <a:defRPr/>
              </a:pPr>
              <a:t>12</a:t>
            </a:fld>
            <a:endParaRPr lang="en-US">
              <a:cs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891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E1DD924-B1D1-41D1-B43B-864C000FD2E9}" type="slidenum">
              <a:rPr lang="en-US">
                <a:cs typeface="Arial" charset="0"/>
              </a:rPr>
              <a:pPr fontAlgn="base">
                <a:spcBef>
                  <a:spcPct val="0"/>
                </a:spcBef>
                <a:spcAft>
                  <a:spcPct val="0"/>
                </a:spcAft>
                <a:defRPr/>
              </a:pPr>
              <a:t>13</a:t>
            </a:fld>
            <a:endParaRPr lang="en-US">
              <a:cs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8323663-440B-4E68-8DB7-D6E9BB94BE15}" type="slidenum">
              <a:rPr lang="en-US">
                <a:cs typeface="Arial" charset="0"/>
              </a:rPr>
              <a:pPr fontAlgn="base">
                <a:spcBef>
                  <a:spcPct val="0"/>
                </a:spcBef>
                <a:spcAft>
                  <a:spcPct val="0"/>
                </a:spcAft>
                <a:defRPr/>
              </a:pPr>
              <a:t>14</a:t>
            </a:fld>
            <a:endParaRPr lang="en-US">
              <a:cs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bwMode="auto">
          <a:noFill/>
          <a:ln>
            <a:solidFill>
              <a:srgbClr val="000000"/>
            </a:solidFill>
            <a:miter lim="800000"/>
            <a:headEnd/>
            <a:tailEnd/>
          </a:ln>
        </p:spPr>
      </p:sp>
      <p:sp>
        <p:nvSpPr>
          <p:cNvPr id="430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30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7F0A54B-0815-4DC2-9546-C240D1885F1D}" type="slidenum">
              <a:rPr lang="en-US">
                <a:cs typeface="Arial" charset="0"/>
              </a:rPr>
              <a:pPr fontAlgn="base">
                <a:spcBef>
                  <a:spcPct val="0"/>
                </a:spcBef>
                <a:spcAft>
                  <a:spcPct val="0"/>
                </a:spcAft>
                <a:defRPr/>
              </a:pPr>
              <a:t>15</a:t>
            </a:fld>
            <a:endParaRPr lang="en-US">
              <a:cs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p:cNvSpPr>
          <p:nvPr>
            <p:ph type="sldImg"/>
          </p:nvPr>
        </p:nvSpPr>
        <p:spPr bwMode="auto">
          <a:noFill/>
          <a:ln>
            <a:solidFill>
              <a:srgbClr val="000000"/>
            </a:solidFill>
            <a:miter lim="800000"/>
            <a:headEnd/>
            <a:tailEnd/>
          </a:ln>
        </p:spPr>
      </p:sp>
      <p:sp>
        <p:nvSpPr>
          <p:cNvPr id="450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505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B4E24BE-1079-47A8-9B9B-ED2FF4D591F4}" type="slidenum">
              <a:rPr lang="en-US">
                <a:cs typeface="Arial" charset="0"/>
              </a:rPr>
              <a:pPr fontAlgn="base">
                <a:spcBef>
                  <a:spcPct val="0"/>
                </a:spcBef>
                <a:spcAft>
                  <a:spcPct val="0"/>
                </a:spcAft>
                <a:defRPr/>
              </a:pPr>
              <a:t>16</a:t>
            </a:fld>
            <a:endParaRPr lang="en-US">
              <a:cs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p:cNvSpPr>
          <p:nvPr>
            <p:ph type="sldImg"/>
          </p:nvPr>
        </p:nvSpPr>
        <p:spPr bwMode="auto">
          <a:noFill/>
          <a:ln>
            <a:solidFill>
              <a:srgbClr val="000000"/>
            </a:solidFill>
            <a:miter lim="800000"/>
            <a:headEnd/>
            <a:tailEnd/>
          </a:ln>
        </p:spPr>
      </p:sp>
      <p:sp>
        <p:nvSpPr>
          <p:cNvPr id="4710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710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D507286-D9C3-4850-A19C-6B5B802C3215}" type="slidenum">
              <a:rPr lang="en-US">
                <a:cs typeface="Arial" charset="0"/>
              </a:rPr>
              <a:pPr fontAlgn="base">
                <a:spcBef>
                  <a:spcPct val="0"/>
                </a:spcBef>
                <a:spcAft>
                  <a:spcPct val="0"/>
                </a:spcAft>
                <a:defRPr/>
              </a:pPr>
              <a:t>17</a:t>
            </a:fld>
            <a:endParaRPr lang="en-US">
              <a:cs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p:cNvSpPr>
          <p:nvPr>
            <p:ph type="sldImg"/>
          </p:nvPr>
        </p:nvSpPr>
        <p:spPr bwMode="auto">
          <a:noFill/>
          <a:ln>
            <a:solidFill>
              <a:srgbClr val="000000"/>
            </a:solidFill>
            <a:miter lim="800000"/>
            <a:headEnd/>
            <a:tailEnd/>
          </a:ln>
        </p:spPr>
      </p:sp>
      <p:sp>
        <p:nvSpPr>
          <p:cNvPr id="4915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915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8752B19-663E-47D0-A8B9-47DDCCC30DAF}" type="slidenum">
              <a:rPr lang="en-US">
                <a:cs typeface="Arial" charset="0"/>
              </a:rPr>
              <a:pPr fontAlgn="base">
                <a:spcBef>
                  <a:spcPct val="0"/>
                </a:spcBef>
                <a:spcAft>
                  <a:spcPct val="0"/>
                </a:spcAft>
                <a:defRPr/>
              </a:pPr>
              <a:t>18</a:t>
            </a:fld>
            <a:endParaRPr lang="en-US">
              <a:cs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p:cNvSpPr>
          <p:nvPr>
            <p:ph type="sldImg"/>
          </p:nvPr>
        </p:nvSpPr>
        <p:spPr bwMode="auto">
          <a:noFill/>
          <a:ln>
            <a:solidFill>
              <a:srgbClr val="000000"/>
            </a:solidFill>
            <a:miter lim="800000"/>
            <a:headEnd/>
            <a:tailEnd/>
          </a:ln>
        </p:spPr>
      </p:sp>
      <p:sp>
        <p:nvSpPr>
          <p:cNvPr id="51202" name="Notes Placeholder 2"/>
          <p:cNvSpPr>
            <a:spLocks noGrp="1"/>
          </p:cNvSpPr>
          <p:nvPr>
            <p:ph type="body" idx="1"/>
          </p:nvPr>
        </p:nvSpPr>
        <p:spPr bwMode="auto">
          <a:noFill/>
        </p:spPr>
        <p:txBody>
          <a:bodyPr wrap="square" numCol="1" anchor="t" anchorCtr="0" compatLnSpc="1">
            <a:prstTxWarp prst="textNoShape">
              <a:avLst/>
            </a:prstTxWarp>
          </a:bodyPr>
          <a:lstStyle/>
          <a:p>
            <a:pPr defTabSz="930275" eaLnBrk="1" hangingPunct="1">
              <a:spcBef>
                <a:spcPct val="0"/>
              </a:spcBef>
            </a:pPr>
            <a:endParaRPr lang="en-US" smtClean="0"/>
          </a:p>
        </p:txBody>
      </p:sp>
      <p:sp>
        <p:nvSpPr>
          <p:cNvPr id="5120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074CAEC-AC0E-459F-8857-8FD21B2603A2}" type="slidenum">
              <a:rPr lang="en-US">
                <a:cs typeface="Arial" charset="0"/>
              </a:rPr>
              <a:pPr fontAlgn="base">
                <a:spcBef>
                  <a:spcPct val="0"/>
                </a:spcBef>
                <a:spcAft>
                  <a:spcPct val="0"/>
                </a:spcAft>
                <a:defRPr/>
              </a:pPr>
              <a:t>19</a:t>
            </a:fld>
            <a:endParaRPr lang="en-US">
              <a:cs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p:cNvSpPr>
          <p:nvPr>
            <p:ph type="sldImg"/>
          </p:nvPr>
        </p:nvSpPr>
        <p:spPr bwMode="auto">
          <a:noFill/>
          <a:ln>
            <a:solidFill>
              <a:srgbClr val="000000"/>
            </a:solidFill>
            <a:miter lim="800000"/>
            <a:headEnd/>
            <a:tailEnd/>
          </a:ln>
        </p:spPr>
      </p:sp>
      <p:sp>
        <p:nvSpPr>
          <p:cNvPr id="5325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325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117972D-C942-416A-B9E1-0D9B1B9593E4}" type="slidenum">
              <a:rPr lang="en-US">
                <a:cs typeface="Arial" charset="0"/>
              </a:rPr>
              <a:pPr fontAlgn="base">
                <a:spcBef>
                  <a:spcPct val="0"/>
                </a:spcBef>
                <a:spcAft>
                  <a:spcPct val="0"/>
                </a:spcAft>
                <a:defRPr/>
              </a:pPr>
              <a:t>20</a:t>
            </a:fld>
            <a:endParaRPr lang="en-US">
              <a:cs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p:cNvSpPr>
            <a:spLocks noGrp="1" noRot="1" noChangeAspect="1"/>
          </p:cNvSpPr>
          <p:nvPr>
            <p:ph type="sldImg"/>
          </p:nvPr>
        </p:nvSpPr>
        <p:spPr bwMode="auto">
          <a:noFill/>
          <a:ln>
            <a:solidFill>
              <a:srgbClr val="000000"/>
            </a:solidFill>
            <a:miter lim="800000"/>
            <a:headEnd/>
            <a:tailEnd/>
          </a:ln>
        </p:spPr>
      </p:sp>
      <p:sp>
        <p:nvSpPr>
          <p:cNvPr id="5529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529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8A858CC-6A65-4466-AC26-03061F0552CA}" type="slidenum">
              <a:rPr lang="en-US">
                <a:cs typeface="Arial" charset="0"/>
              </a:rPr>
              <a:pPr fontAlgn="base">
                <a:spcBef>
                  <a:spcPct val="0"/>
                </a:spcBef>
                <a:spcAft>
                  <a:spcPct val="0"/>
                </a:spcAft>
                <a:defRPr/>
              </a:pPr>
              <a:t>21</a:t>
            </a:fld>
            <a:endParaRPr lang="en-US">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048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9029C4C-746E-487F-AC22-48AF1751EF10}" type="slidenum">
              <a:rPr lang="en-US">
                <a:cs typeface="Arial" charset="0"/>
              </a:rPr>
              <a:pPr fontAlgn="base">
                <a:spcBef>
                  <a:spcPct val="0"/>
                </a:spcBef>
                <a:spcAft>
                  <a:spcPct val="0"/>
                </a:spcAft>
                <a:defRPr/>
              </a:pPr>
              <a:t>4</a:t>
            </a:fld>
            <a:endParaRPr lang="en-US">
              <a:cs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p:cNvSpPr>
            <a:spLocks noGrp="1" noRot="1" noChangeAspect="1"/>
          </p:cNvSpPr>
          <p:nvPr>
            <p:ph type="sldImg"/>
          </p:nvPr>
        </p:nvSpPr>
        <p:spPr bwMode="auto">
          <a:noFill/>
          <a:ln>
            <a:solidFill>
              <a:srgbClr val="000000"/>
            </a:solidFill>
            <a:miter lim="800000"/>
            <a:headEnd/>
            <a:tailEnd/>
          </a:ln>
        </p:spPr>
      </p:sp>
      <p:sp>
        <p:nvSpPr>
          <p:cNvPr id="5734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734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6C4E0DE-1A83-47B6-ABA9-603459DDD442}" type="slidenum">
              <a:rPr lang="en-US">
                <a:cs typeface="Arial" charset="0"/>
              </a:rPr>
              <a:pPr fontAlgn="base">
                <a:spcBef>
                  <a:spcPct val="0"/>
                </a:spcBef>
                <a:spcAft>
                  <a:spcPct val="0"/>
                </a:spcAft>
                <a:defRPr/>
              </a:pPr>
              <a:t>22</a:t>
            </a:fld>
            <a:endParaRPr lang="en-US">
              <a:cs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p:cNvSpPr>
          <p:nvPr>
            <p:ph type="sldImg"/>
          </p:nvPr>
        </p:nvSpPr>
        <p:spPr bwMode="auto">
          <a:noFill/>
          <a:ln>
            <a:solidFill>
              <a:srgbClr val="000000"/>
            </a:solidFill>
            <a:miter lim="800000"/>
            <a:headEnd/>
            <a:tailEnd/>
          </a:ln>
        </p:spPr>
      </p:sp>
      <p:sp>
        <p:nvSpPr>
          <p:cNvPr id="5939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939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9661901-ABC0-43DB-BF9D-A38001106931}" type="slidenum">
              <a:rPr lang="en-US">
                <a:cs typeface="Arial" charset="0"/>
              </a:rPr>
              <a:pPr fontAlgn="base">
                <a:spcBef>
                  <a:spcPct val="0"/>
                </a:spcBef>
                <a:spcAft>
                  <a:spcPct val="0"/>
                </a:spcAft>
                <a:defRPr/>
              </a:pPr>
              <a:t>23</a:t>
            </a:fld>
            <a:endParaRPr lang="en-US">
              <a:cs typeface="Arial"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p:cNvSpPr>
            <a:spLocks noGrp="1" noRot="1" noChangeAspect="1"/>
          </p:cNvSpPr>
          <p:nvPr>
            <p:ph type="sldImg"/>
          </p:nvPr>
        </p:nvSpPr>
        <p:spPr bwMode="auto">
          <a:noFill/>
          <a:ln>
            <a:solidFill>
              <a:srgbClr val="000000"/>
            </a:solidFill>
            <a:miter lim="800000"/>
            <a:headEnd/>
            <a:tailEnd/>
          </a:ln>
        </p:spPr>
      </p:sp>
      <p:sp>
        <p:nvSpPr>
          <p:cNvPr id="6144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5921C29-C6FD-42A0-81EE-24DB97E690CE}" type="slidenum">
              <a:rPr lang="en-US">
                <a:cs typeface="Arial" charset="0"/>
              </a:rPr>
              <a:pPr fontAlgn="base">
                <a:spcBef>
                  <a:spcPct val="0"/>
                </a:spcBef>
                <a:spcAft>
                  <a:spcPct val="0"/>
                </a:spcAft>
                <a:defRPr/>
              </a:pPr>
              <a:t>24</a:t>
            </a:fld>
            <a:endParaRPr lang="en-US">
              <a:cs typeface="Arial"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Image Placeholder 1"/>
          <p:cNvSpPr>
            <a:spLocks noGrp="1" noRot="1" noChangeAspect="1"/>
          </p:cNvSpPr>
          <p:nvPr>
            <p:ph type="sldImg"/>
          </p:nvPr>
        </p:nvSpPr>
        <p:spPr bwMode="auto">
          <a:noFill/>
          <a:ln>
            <a:solidFill>
              <a:srgbClr val="000000"/>
            </a:solidFill>
            <a:miter lim="800000"/>
            <a:headEnd/>
            <a:tailEnd/>
          </a:ln>
        </p:spPr>
      </p:sp>
      <p:sp>
        <p:nvSpPr>
          <p:cNvPr id="6553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349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B8DD80C-4F1F-44B2-A50A-6123D2AADBDE}" type="slidenum">
              <a:rPr lang="en-US">
                <a:cs typeface="Arial" charset="0"/>
              </a:rPr>
              <a:pPr fontAlgn="base">
                <a:spcBef>
                  <a:spcPct val="0"/>
                </a:spcBef>
                <a:spcAft>
                  <a:spcPct val="0"/>
                </a:spcAft>
                <a:defRPr/>
              </a:pPr>
              <a:t>27</a:t>
            </a:fld>
            <a:endParaRPr lang="en-US">
              <a:cs typeface="Arial"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lide Image Placeholder 1"/>
          <p:cNvSpPr>
            <a:spLocks noGrp="1" noRot="1" noChangeAspect="1"/>
          </p:cNvSpPr>
          <p:nvPr>
            <p:ph type="sldImg"/>
          </p:nvPr>
        </p:nvSpPr>
        <p:spPr bwMode="auto">
          <a:noFill/>
          <a:ln>
            <a:solidFill>
              <a:srgbClr val="000000"/>
            </a:solidFill>
            <a:miter lim="800000"/>
            <a:headEnd/>
            <a:tailEnd/>
          </a:ln>
        </p:spPr>
      </p:sp>
      <p:sp>
        <p:nvSpPr>
          <p:cNvPr id="675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553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E94F976-F444-4E50-9F88-101C7DA3C3ED}" type="slidenum">
              <a:rPr lang="en-US">
                <a:cs typeface="Arial" charset="0"/>
              </a:rPr>
              <a:pPr fontAlgn="base">
                <a:spcBef>
                  <a:spcPct val="0"/>
                </a:spcBef>
                <a:spcAft>
                  <a:spcPct val="0"/>
                </a:spcAft>
                <a:defRPr/>
              </a:pPr>
              <a:t>28</a:t>
            </a:fld>
            <a:endParaRPr lang="en-US">
              <a:cs typeface="Arial"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p:cNvSpPr>
            <a:spLocks noGrp="1" noRot="1" noChangeAspect="1"/>
          </p:cNvSpPr>
          <p:nvPr>
            <p:ph type="sldImg"/>
          </p:nvPr>
        </p:nvSpPr>
        <p:spPr bwMode="auto">
          <a:noFill/>
          <a:ln>
            <a:solidFill>
              <a:srgbClr val="000000"/>
            </a:solidFill>
            <a:miter lim="800000"/>
            <a:headEnd/>
            <a:tailEnd/>
          </a:ln>
        </p:spPr>
      </p:sp>
      <p:sp>
        <p:nvSpPr>
          <p:cNvPr id="6963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75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15C8E77-C387-4DFB-9516-A2CB82CB3746}" type="slidenum">
              <a:rPr lang="en-US">
                <a:cs typeface="Arial" charset="0"/>
              </a:rPr>
              <a:pPr fontAlgn="base">
                <a:spcBef>
                  <a:spcPct val="0"/>
                </a:spcBef>
                <a:spcAft>
                  <a:spcPct val="0"/>
                </a:spcAft>
                <a:defRPr/>
              </a:pPr>
              <a:t>29</a:t>
            </a:fld>
            <a:endParaRPr lang="en-US">
              <a:cs typeface="Arial"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Image Placeholder 1"/>
          <p:cNvSpPr>
            <a:spLocks noGrp="1" noRot="1" noChangeAspect="1"/>
          </p:cNvSpPr>
          <p:nvPr>
            <p:ph type="sldImg"/>
          </p:nvPr>
        </p:nvSpPr>
        <p:spPr bwMode="auto">
          <a:noFill/>
          <a:ln>
            <a:solidFill>
              <a:srgbClr val="000000"/>
            </a:solidFill>
            <a:miter lim="800000"/>
            <a:headEnd/>
            <a:tailEnd/>
          </a:ln>
        </p:spPr>
      </p:sp>
      <p:sp>
        <p:nvSpPr>
          <p:cNvPr id="716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963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D181C2E-CF2C-4997-9C67-E1575F204261}" type="slidenum">
              <a:rPr lang="en-US">
                <a:cs typeface="Arial" charset="0"/>
              </a:rPr>
              <a:pPr fontAlgn="base">
                <a:spcBef>
                  <a:spcPct val="0"/>
                </a:spcBef>
                <a:spcAft>
                  <a:spcPct val="0"/>
                </a:spcAft>
                <a:defRPr/>
              </a:pPr>
              <a:t>30</a:t>
            </a:fld>
            <a:endParaRPr lang="en-US">
              <a:cs typeface="Arial"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Slide Image Placeholder 1"/>
          <p:cNvSpPr>
            <a:spLocks noGrp="1" noRot="1" noChangeAspect="1"/>
          </p:cNvSpPr>
          <p:nvPr>
            <p:ph type="sldImg"/>
          </p:nvPr>
        </p:nvSpPr>
        <p:spPr bwMode="auto">
          <a:noFill/>
          <a:ln>
            <a:solidFill>
              <a:srgbClr val="000000"/>
            </a:solidFill>
            <a:miter lim="800000"/>
            <a:headEnd/>
            <a:tailEnd/>
          </a:ln>
        </p:spPr>
      </p:sp>
      <p:sp>
        <p:nvSpPr>
          <p:cNvPr id="7373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7168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6929FB3-C120-4D9C-8DA1-EE88BF187325}" type="slidenum">
              <a:rPr lang="en-US">
                <a:cs typeface="Arial" charset="0"/>
              </a:rPr>
              <a:pPr fontAlgn="base">
                <a:spcBef>
                  <a:spcPct val="0"/>
                </a:spcBef>
                <a:spcAft>
                  <a:spcPct val="0"/>
                </a:spcAft>
                <a:defRPr/>
              </a:pPr>
              <a:t>31</a:t>
            </a:fld>
            <a:endParaRPr lang="en-US">
              <a:cs typeface="Arial"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Image Placeholder 1"/>
          <p:cNvSpPr>
            <a:spLocks noGrp="1" noRot="1" noChangeAspect="1"/>
          </p:cNvSpPr>
          <p:nvPr>
            <p:ph type="sldImg"/>
          </p:nvPr>
        </p:nvSpPr>
        <p:spPr bwMode="auto">
          <a:noFill/>
          <a:ln>
            <a:solidFill>
              <a:srgbClr val="000000"/>
            </a:solidFill>
            <a:miter lim="800000"/>
            <a:headEnd/>
            <a:tailEnd/>
          </a:ln>
        </p:spPr>
      </p:sp>
      <p:sp>
        <p:nvSpPr>
          <p:cNvPr id="757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7373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B827B07-45B3-42D4-8A5F-101BFAC2DDF2}" type="slidenum">
              <a:rPr lang="en-US">
                <a:cs typeface="Arial" charset="0"/>
              </a:rPr>
              <a:pPr fontAlgn="base">
                <a:spcBef>
                  <a:spcPct val="0"/>
                </a:spcBef>
                <a:spcAft>
                  <a:spcPct val="0"/>
                </a:spcAft>
                <a:defRPr/>
              </a:pPr>
              <a:t>32</a:t>
            </a:fld>
            <a:endParaRPr lang="en-US">
              <a:cs typeface="Arial"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Slide Image Placeholder 1"/>
          <p:cNvSpPr>
            <a:spLocks noGrp="1" noRot="1" noChangeAspect="1"/>
          </p:cNvSpPr>
          <p:nvPr>
            <p:ph type="sldImg"/>
          </p:nvPr>
        </p:nvSpPr>
        <p:spPr bwMode="auto">
          <a:noFill/>
          <a:ln>
            <a:solidFill>
              <a:srgbClr val="000000"/>
            </a:solidFill>
            <a:miter lim="800000"/>
            <a:headEnd/>
            <a:tailEnd/>
          </a:ln>
        </p:spPr>
      </p:sp>
      <p:sp>
        <p:nvSpPr>
          <p:cNvPr id="7782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7577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BE31DAE-D330-43D1-A380-1BF0670B8FB7}" type="slidenum">
              <a:rPr lang="en-US">
                <a:cs typeface="Arial" charset="0"/>
              </a:rPr>
              <a:pPr fontAlgn="base">
                <a:spcBef>
                  <a:spcPct val="0"/>
                </a:spcBef>
                <a:spcAft>
                  <a:spcPct val="0"/>
                </a:spcAft>
                <a:defRPr/>
              </a:pPr>
              <a:t>33</a:t>
            </a:fld>
            <a:endParaRPr lang="en-US">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253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434FE83-73DD-44FC-9E72-7EB97FC77A41}" type="slidenum">
              <a:rPr lang="en-US">
                <a:cs typeface="Arial" charset="0"/>
              </a:rPr>
              <a:pPr fontAlgn="base">
                <a:spcBef>
                  <a:spcPct val="0"/>
                </a:spcBef>
                <a:spcAft>
                  <a:spcPct val="0"/>
                </a:spcAft>
                <a:defRPr/>
              </a:pPr>
              <a:t>5</a:t>
            </a:fld>
            <a:endParaRPr lang="en-US">
              <a:cs typeface="Arial"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7782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B27C45A-71E3-4DEF-923D-3D8C0EF7340D}" type="slidenum">
              <a:rPr lang="en-US">
                <a:cs typeface="Arial" charset="0"/>
              </a:rPr>
              <a:pPr fontAlgn="base">
                <a:spcBef>
                  <a:spcPct val="0"/>
                </a:spcBef>
                <a:spcAft>
                  <a:spcPct val="0"/>
                </a:spcAft>
                <a:defRPr/>
              </a:pPr>
              <a:t>34</a:t>
            </a:fld>
            <a:endParaRPr lang="en-US">
              <a:cs typeface="Arial"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p:cNvSpPr>
          <p:nvPr>
            <p:ph type="sldImg"/>
          </p:nvPr>
        </p:nvSpPr>
        <p:spPr bwMode="auto">
          <a:noFill/>
          <a:ln>
            <a:solidFill>
              <a:srgbClr val="000000"/>
            </a:solidFill>
            <a:miter lim="800000"/>
            <a:headEnd/>
            <a:tailEnd/>
          </a:ln>
        </p:spPr>
      </p:sp>
      <p:sp>
        <p:nvSpPr>
          <p:cNvPr id="8192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7987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7B765F3-11CA-481E-BBA1-83E47153662F}" type="slidenum">
              <a:rPr lang="en-US">
                <a:cs typeface="Arial" charset="0"/>
              </a:rPr>
              <a:pPr fontAlgn="base">
                <a:spcBef>
                  <a:spcPct val="0"/>
                </a:spcBef>
                <a:spcAft>
                  <a:spcPct val="0"/>
                </a:spcAft>
                <a:defRPr/>
              </a:pPr>
              <a:t>35</a:t>
            </a:fld>
            <a:endParaRPr lang="en-US">
              <a:cs typeface="Arial"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Slide Image Placeholder 1"/>
          <p:cNvSpPr>
            <a:spLocks noGrp="1" noRot="1" noChangeAspect="1"/>
          </p:cNvSpPr>
          <p:nvPr>
            <p:ph type="sldImg"/>
          </p:nvPr>
        </p:nvSpPr>
        <p:spPr bwMode="auto">
          <a:noFill/>
          <a:ln>
            <a:solidFill>
              <a:srgbClr val="000000"/>
            </a:solidFill>
            <a:miter lim="800000"/>
            <a:headEnd/>
            <a:tailEnd/>
          </a:ln>
        </p:spPr>
      </p:sp>
      <p:sp>
        <p:nvSpPr>
          <p:cNvPr id="839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8192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CCDD477-B56A-4447-8435-76E49214542F}" type="slidenum">
              <a:rPr lang="en-US">
                <a:cs typeface="Arial" charset="0"/>
              </a:rPr>
              <a:pPr fontAlgn="base">
                <a:spcBef>
                  <a:spcPct val="0"/>
                </a:spcBef>
                <a:spcAft>
                  <a:spcPct val="0"/>
                </a:spcAft>
                <a:defRPr/>
              </a:pPr>
              <a:t>36</a:t>
            </a:fld>
            <a:endParaRPr lang="en-US">
              <a:cs typeface="Arial"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Slide Image Placeholder 1"/>
          <p:cNvSpPr>
            <a:spLocks noGrp="1" noRot="1" noChangeAspect="1"/>
          </p:cNvSpPr>
          <p:nvPr>
            <p:ph type="sldImg"/>
          </p:nvPr>
        </p:nvSpPr>
        <p:spPr bwMode="auto">
          <a:noFill/>
          <a:ln>
            <a:solidFill>
              <a:srgbClr val="000000"/>
            </a:solidFill>
            <a:miter lim="800000"/>
            <a:headEnd/>
            <a:tailEnd/>
          </a:ln>
        </p:spPr>
      </p:sp>
      <p:sp>
        <p:nvSpPr>
          <p:cNvPr id="8601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8397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265BBA4-80B4-451A-B6A3-45190C19639C}" type="slidenum">
              <a:rPr lang="en-US">
                <a:cs typeface="Arial" charset="0"/>
              </a:rPr>
              <a:pPr fontAlgn="base">
                <a:spcBef>
                  <a:spcPct val="0"/>
                </a:spcBef>
                <a:spcAft>
                  <a:spcPct val="0"/>
                </a:spcAft>
                <a:defRPr/>
              </a:pPr>
              <a:t>37</a:t>
            </a:fld>
            <a:endParaRPr lang="en-US">
              <a:cs typeface="Arial"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Slide Image Placeholder 1"/>
          <p:cNvSpPr>
            <a:spLocks noGrp="1" noRot="1" noChangeAspect="1"/>
          </p:cNvSpPr>
          <p:nvPr>
            <p:ph type="sldImg"/>
          </p:nvPr>
        </p:nvSpPr>
        <p:spPr bwMode="auto">
          <a:noFill/>
          <a:ln>
            <a:solidFill>
              <a:srgbClr val="000000"/>
            </a:solidFill>
            <a:miter lim="800000"/>
            <a:headEnd/>
            <a:tailEnd/>
          </a:ln>
        </p:spPr>
      </p:sp>
      <p:sp>
        <p:nvSpPr>
          <p:cNvPr id="88066" name="Notes Placeholder 2"/>
          <p:cNvSpPr>
            <a:spLocks noGrp="1"/>
          </p:cNvSpPr>
          <p:nvPr>
            <p:ph type="body" idx="1"/>
          </p:nvPr>
        </p:nvSpPr>
        <p:spPr bwMode="auto">
          <a:noFill/>
        </p:spPr>
        <p:txBody>
          <a:bodyPr wrap="square" numCol="1" anchor="t" anchorCtr="0" compatLnSpc="1">
            <a:prstTxWarp prst="textNoShape">
              <a:avLst/>
            </a:prstTxWarp>
          </a:bodyPr>
          <a:lstStyle/>
          <a:p>
            <a:pPr defTabSz="930275" eaLnBrk="1" hangingPunct="1">
              <a:spcBef>
                <a:spcPct val="0"/>
              </a:spcBef>
            </a:pPr>
            <a:r>
              <a:rPr lang="en-US" smtClean="0"/>
              <a:t>Under the Pennsylvania Nurse Practice Act, there is no provision for a registered nurse to delegate nursing tasks.  However, according to the Pennsylvania Board of Nursing RNs may train unlicensed individuals to assist with the administration of asthma inhalers and epinephrine auto-injectors. But not in the administration of medications such as insulin. Supplemental licensed nurses who are not certified school nurses must work under the direction of the school nurse and can not have a caseload</a:t>
            </a:r>
          </a:p>
          <a:p>
            <a:pPr defTabSz="930275" eaLnBrk="1" hangingPunct="1">
              <a:spcBef>
                <a:spcPct val="0"/>
              </a:spcBef>
            </a:pPr>
            <a:endParaRPr lang="en-US" smtClean="0"/>
          </a:p>
          <a:p>
            <a:pPr defTabSz="930275" eaLnBrk="1" hangingPunct="1">
              <a:spcBef>
                <a:spcPct val="0"/>
              </a:spcBef>
            </a:pPr>
            <a:r>
              <a:rPr lang="en-US" smtClean="0"/>
              <a:t>Citation Chapter 12 </a:t>
            </a:r>
          </a:p>
          <a:p>
            <a:pPr defTabSz="930275" eaLnBrk="1" hangingPunct="1">
              <a:spcBef>
                <a:spcPct val="0"/>
              </a:spcBef>
            </a:pPr>
            <a:endParaRPr lang="en-US" smtClean="0"/>
          </a:p>
        </p:txBody>
      </p:sp>
      <p:sp>
        <p:nvSpPr>
          <p:cNvPr id="8601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E4FA8CD-E8A6-409A-A582-08CDDB367C42}" type="slidenum">
              <a:rPr lang="en-US">
                <a:cs typeface="Arial" charset="0"/>
              </a:rPr>
              <a:pPr fontAlgn="base">
                <a:spcBef>
                  <a:spcPct val="0"/>
                </a:spcBef>
                <a:spcAft>
                  <a:spcPct val="0"/>
                </a:spcAft>
                <a:defRPr/>
              </a:pPr>
              <a:t>38</a:t>
            </a:fld>
            <a:endParaRPr lang="en-US">
              <a:cs typeface="Arial"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Slide Image Placeholder 1"/>
          <p:cNvSpPr>
            <a:spLocks noGrp="1" noRot="1" noChangeAspect="1"/>
          </p:cNvSpPr>
          <p:nvPr>
            <p:ph type="sldImg"/>
          </p:nvPr>
        </p:nvSpPr>
        <p:spPr bwMode="auto">
          <a:noFill/>
          <a:ln>
            <a:solidFill>
              <a:srgbClr val="000000"/>
            </a:solidFill>
            <a:miter lim="800000"/>
            <a:headEnd/>
            <a:tailEnd/>
          </a:ln>
        </p:spPr>
      </p:sp>
      <p:sp>
        <p:nvSpPr>
          <p:cNvPr id="9011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8806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77171A1-9062-445B-9F78-F058AA1BEB70}" type="slidenum">
              <a:rPr lang="en-US">
                <a:cs typeface="Arial" charset="0"/>
              </a:rPr>
              <a:pPr fontAlgn="base">
                <a:spcBef>
                  <a:spcPct val="0"/>
                </a:spcBef>
                <a:spcAft>
                  <a:spcPct val="0"/>
                </a:spcAft>
                <a:defRPr/>
              </a:pPr>
              <a:t>39</a:t>
            </a:fld>
            <a:endParaRPr lang="en-US">
              <a:cs typeface="Arial"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Slide Image Placeholder 1"/>
          <p:cNvSpPr>
            <a:spLocks noGrp="1" noRot="1" noChangeAspect="1"/>
          </p:cNvSpPr>
          <p:nvPr>
            <p:ph type="sldImg"/>
          </p:nvPr>
        </p:nvSpPr>
        <p:spPr bwMode="auto">
          <a:noFill/>
          <a:ln>
            <a:solidFill>
              <a:srgbClr val="000000"/>
            </a:solidFill>
            <a:miter lim="800000"/>
            <a:headEnd/>
            <a:tailEnd/>
          </a:ln>
        </p:spPr>
      </p:sp>
      <p:sp>
        <p:nvSpPr>
          <p:cNvPr id="921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9011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5E9A5D6-A2FF-41CB-A474-DAA1F1F31F91}" type="slidenum">
              <a:rPr lang="en-US">
                <a:cs typeface="Arial" charset="0"/>
              </a:rPr>
              <a:pPr fontAlgn="base">
                <a:spcBef>
                  <a:spcPct val="0"/>
                </a:spcBef>
                <a:spcAft>
                  <a:spcPct val="0"/>
                </a:spcAft>
                <a:defRPr/>
              </a:pPr>
              <a:t>40</a:t>
            </a:fld>
            <a:endParaRPr lang="en-US">
              <a:cs typeface="Arial"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2"/>
          <p:cNvSpPr>
            <a:spLocks noGrp="1" noRot="1" noChangeAspect="1" noTextEdit="1"/>
          </p:cNvSpPr>
          <p:nvPr>
            <p:ph type="sldImg"/>
          </p:nvPr>
        </p:nvSpPr>
        <p:spPr bwMode="auto">
          <a:noFill/>
          <a:ln>
            <a:solidFill>
              <a:srgbClr val="000000"/>
            </a:solidFill>
            <a:miter lim="800000"/>
            <a:headEnd/>
            <a:tailEnd/>
          </a:ln>
        </p:spPr>
      </p:sp>
      <p:sp>
        <p:nvSpPr>
          <p:cNvPr id="97282"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Slide Image Placeholder 1"/>
          <p:cNvSpPr>
            <a:spLocks noGrp="1" noRot="1" noChangeAspect="1"/>
          </p:cNvSpPr>
          <p:nvPr>
            <p:ph type="sldImg"/>
          </p:nvPr>
        </p:nvSpPr>
        <p:spPr bwMode="auto">
          <a:noFill/>
          <a:ln>
            <a:solidFill>
              <a:srgbClr val="000000"/>
            </a:solidFill>
            <a:miter lim="800000"/>
            <a:headEnd/>
            <a:tailEnd/>
          </a:ln>
        </p:spPr>
      </p:sp>
      <p:sp>
        <p:nvSpPr>
          <p:cNvPr id="9933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921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4F01439-9E49-4B60-B9FA-D84D76F18F9B}" type="slidenum">
              <a:rPr lang="en-US">
                <a:cs typeface="Arial" charset="0"/>
              </a:rPr>
              <a:pPr fontAlgn="base">
                <a:spcBef>
                  <a:spcPct val="0"/>
                </a:spcBef>
                <a:spcAft>
                  <a:spcPct val="0"/>
                </a:spcAft>
                <a:defRPr/>
              </a:pPr>
              <a:t>45</a:t>
            </a:fld>
            <a:endParaRPr lang="en-US">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457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023FFF-474E-429B-B7CA-052D9D94ABB4}" type="slidenum">
              <a:rPr lang="en-US">
                <a:cs typeface="Arial" charset="0"/>
              </a:rPr>
              <a:pPr fontAlgn="base">
                <a:spcBef>
                  <a:spcPct val="0"/>
                </a:spcBef>
                <a:spcAft>
                  <a:spcPct val="0"/>
                </a:spcAft>
                <a:defRPr/>
              </a:pPr>
              <a:t>6</a:t>
            </a:fld>
            <a:endParaRPr lang="en-US">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662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83824B0-F173-4BAA-8191-65B90D8FE53C}" type="slidenum">
              <a:rPr lang="en-US">
                <a:cs typeface="Arial" charset="0"/>
              </a:rPr>
              <a:pPr fontAlgn="base">
                <a:spcBef>
                  <a:spcPct val="0"/>
                </a:spcBef>
                <a:spcAft>
                  <a:spcPct val="0"/>
                </a:spcAft>
                <a:defRPr/>
              </a:pPr>
              <a:t>7</a:t>
            </a:fld>
            <a:endParaRPr lang="en-US">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noFill/>
          <a:ln>
            <a:solidFill>
              <a:srgbClr val="000000"/>
            </a:solidFill>
            <a:miter lim="800000"/>
            <a:headEnd/>
            <a:tailEnd/>
          </a:ln>
        </p:spPr>
      </p:sp>
      <p:sp>
        <p:nvSpPr>
          <p:cNvPr id="286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6DB49F5-352C-4C19-BD5C-EC2F7EACA792}" type="slidenum">
              <a:rPr lang="en-US">
                <a:cs typeface="Arial" charset="0"/>
              </a:rPr>
              <a:pPr fontAlgn="base">
                <a:spcBef>
                  <a:spcPct val="0"/>
                </a:spcBef>
                <a:spcAft>
                  <a:spcPct val="0"/>
                </a:spcAft>
                <a:defRPr/>
              </a:pPr>
              <a:t>8</a:t>
            </a:fld>
            <a:endParaRPr lang="en-US">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bwMode="auto">
          <a:noFill/>
          <a:ln>
            <a:solidFill>
              <a:srgbClr val="000000"/>
            </a:solidFill>
            <a:miter lim="800000"/>
            <a:headEnd/>
            <a:tailEnd/>
          </a:ln>
        </p:spPr>
      </p:sp>
      <p:sp>
        <p:nvSpPr>
          <p:cNvPr id="3072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072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E769DE3-2740-4671-BBF8-9F3733C168C0}" type="slidenum">
              <a:rPr lang="en-US">
                <a:cs typeface="Arial" charset="0"/>
              </a:rPr>
              <a:pPr fontAlgn="base">
                <a:spcBef>
                  <a:spcPct val="0"/>
                </a:spcBef>
                <a:spcAft>
                  <a:spcPct val="0"/>
                </a:spcAft>
                <a:defRPr/>
              </a:pPr>
              <a:t>9</a:t>
            </a:fld>
            <a:endParaRPr lang="en-US">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277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8C72FB4-FC0A-4371-8958-22510B9A3C34}" type="slidenum">
              <a:rPr lang="en-US">
                <a:cs typeface="Arial" charset="0"/>
              </a:rPr>
              <a:pPr fontAlgn="base">
                <a:spcBef>
                  <a:spcPct val="0"/>
                </a:spcBef>
                <a:spcAft>
                  <a:spcPct val="0"/>
                </a:spcAft>
                <a:defRPr/>
              </a:pPr>
              <a:t>10</a:t>
            </a:fld>
            <a:endParaRPr lang="en-US">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bwMode="auto">
          <a:noFill/>
          <a:ln>
            <a:solidFill>
              <a:srgbClr val="000000"/>
            </a:solidFill>
            <a:miter lim="800000"/>
            <a:headEnd/>
            <a:tailEnd/>
          </a:ln>
        </p:spPr>
      </p:sp>
      <p:sp>
        <p:nvSpPr>
          <p:cNvPr id="3481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481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3EF3A33-4BB4-444A-8808-F9A27F8F8D85}" type="slidenum">
              <a:rPr lang="en-US">
                <a:cs typeface="Arial" charset="0"/>
              </a:rPr>
              <a:pPr fontAlgn="base">
                <a:spcBef>
                  <a:spcPct val="0"/>
                </a:spcBef>
                <a:spcAft>
                  <a:spcPct val="0"/>
                </a:spcAft>
                <a:defRPr/>
              </a:pPr>
              <a:t>11</a:t>
            </a:fld>
            <a:endParaRPr 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9"/>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Group 1"/>
          <p:cNvGrpSpPr>
            <a:grpSpLocks/>
          </p:cNvGrpSpPr>
          <p:nvPr/>
        </p:nvGrpSpPr>
        <p:grpSpPr bwMode="auto">
          <a:xfrm>
            <a:off x="-3175" y="4953000"/>
            <a:ext cx="9147175" cy="1911350"/>
            <a:chOff x="-3765" y="4832896"/>
            <a:chExt cx="9147765" cy="2032192"/>
          </a:xfrm>
        </p:grpSpPr>
        <p:sp>
          <p:nvSpPr>
            <p:cNvPr id="6" name="Freeform 6"/>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Freeform 7"/>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8"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88B79D81-0A3B-4AF9-8A55-00EEDBF33873}" type="datetime1">
              <a:rPr lang="en-US"/>
              <a:pPr>
                <a:defRPr/>
              </a:pPr>
              <a:t>10/6/2014</a:t>
            </a:fld>
            <a:endParaRPr lang="en-US"/>
          </a:p>
        </p:txBody>
      </p:sp>
      <p:sp>
        <p:nvSpPr>
          <p:cNvPr id="12" name="Footer Placeholder 18"/>
          <p:cNvSpPr>
            <a:spLocks noGrp="1"/>
          </p:cNvSpPr>
          <p:nvPr>
            <p:ph type="ftr" sz="quarter" idx="11"/>
          </p:nvPr>
        </p:nvSpPr>
        <p:spPr/>
        <p:txBody>
          <a:bodyPr/>
          <a:lstStyle>
            <a:lvl1pPr>
              <a:defRPr>
                <a:solidFill>
                  <a:srgbClr val="E8F0F4"/>
                </a:solidFill>
              </a:defRPr>
            </a:lvl1pPr>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1502067F-141A-4A7A-B1CB-D3A5C36F782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EAB8AEC4-3BC6-4809-83CA-658264A385D0}" type="datetime1">
              <a:rPr lang="en-US"/>
              <a:pPr>
                <a:defRPr/>
              </a:pPr>
              <a:t>10/6/2014</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720398C4-9179-4DCD-864A-FA4B31D3CBE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3CC0D5BC-53AD-41E7-BC06-6656561A91D7}" type="datetime1">
              <a:rPr lang="en-US"/>
              <a:pPr>
                <a:defRPr/>
              </a:pPr>
              <a:t>10/6/2014</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EFADD2F2-4D65-44AA-B893-BC255C962CC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CBB5271F-E827-44E8-9006-A05F2ACF18BF}" type="datetime1">
              <a:rPr lang="en-US"/>
              <a:pPr>
                <a:defRPr/>
              </a:pPr>
              <a:t>10/6/2014</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9233DC12-DCF3-49B3-8880-49CDE68059A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6"/>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5" name="Chevron 7"/>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F6C0E45C-AB53-41A5-A922-1AB9772B4CFF}" type="datetime1">
              <a:rPr lang="en-US"/>
              <a:pPr>
                <a:defRPr/>
              </a:pPr>
              <a:t>10/6/2014</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E41BA3C2-ACC8-42E6-B06D-7FBAB7F0CFCA}"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fld id="{677706AB-3AFC-450F-AAEC-2054525CF875}" type="datetime1">
              <a:rPr lang="en-US"/>
              <a:pPr>
                <a:defRPr/>
              </a:pPr>
              <a:t>10/6/2014</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0778C269-D604-4705-915F-6DEC8403D79C}"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6F8FCB68-A4C4-48B3-B270-7A5D51E2349F}" type="datetime1">
              <a:rPr lang="en-US"/>
              <a:pPr>
                <a:defRPr/>
              </a:pPr>
              <a:t>10/6/2014</a:t>
            </a:fld>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61B15831-7B35-43C8-B74C-83A85F30CF7B}"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2EE6C743-D6C2-4CCC-A332-27C232884956}" type="datetime1">
              <a:rPr lang="en-US"/>
              <a:pPr>
                <a:defRPr/>
              </a:pPr>
              <a:t>10/6/2014</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465F2B08-6A85-4080-BAC2-5D0B92AA708F}"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11F197E4-3A98-4B91-A161-860C7E3CF4BE}" type="datetime1">
              <a:rPr lang="en-US"/>
              <a:pPr>
                <a:defRPr/>
              </a:pPr>
              <a:t>10/6/2014</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73410CB0-FC17-4BAB-BD14-25F28095767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2561CBF2-80F5-45E2-BF32-F59255A96BB0}" type="datetime1">
              <a:rPr lang="en-US"/>
              <a:pPr>
                <a:defRPr/>
              </a:pPr>
              <a:t>10/6/2014</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AA5192C2-DCD6-40CC-A517-DF057200D92E}"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7"/>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6" name="Freeform 8"/>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Right Triangle 9"/>
          <p:cNvSpPr>
            <a:spLocks/>
          </p:cNvSpPr>
          <p:nvPr/>
        </p:nvSpPr>
        <p:spPr bwMode="auto">
          <a:xfrm>
            <a:off x="-6042" y="5791253"/>
            <a:ext cx="3402314" cy="1080868"/>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8"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11"/>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10" name="Chevron 12"/>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fld id="{616E5F4E-D58E-4A3A-9410-604A35AE7593}" type="datetime1">
              <a:rPr lang="en-US"/>
              <a:pPr>
                <a:defRPr/>
              </a:pPr>
              <a:t>10/6/2014</a:t>
            </a:fld>
            <a:endParaRPr lang="en-US"/>
          </a:p>
        </p:txBody>
      </p:sp>
      <p:sp>
        <p:nvSpPr>
          <p:cNvPr id="12" name="Footer Placeholder 5"/>
          <p:cNvSpPr>
            <a:spLocks noGrp="1"/>
          </p:cNvSpPr>
          <p:nvPr>
            <p:ph type="ftr" sz="quarter" idx="11"/>
          </p:nvPr>
        </p:nvSpPr>
        <p:spPr/>
        <p:txBody>
          <a:bodyPr/>
          <a:lstStyle>
            <a:lvl1pPr>
              <a:defRPr/>
            </a:lvl1pPr>
          </a:lstStyle>
          <a:p>
            <a:pPr>
              <a:defRPr/>
            </a:pPr>
            <a:endParaRPr lang="en-US"/>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AC1586B9-DEF7-4F08-9B61-23EDD08F5D16}"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a:solidFill>
                  <a:schemeClr val="tx1"/>
                </a:solidFill>
                <a:latin typeface="+mn-lt"/>
                <a:cs typeface="+mn-cs"/>
              </a:defRPr>
            </a:lvl1pPr>
            <a:extLst/>
          </a:lstStyle>
          <a:p>
            <a:pPr>
              <a:defRPr/>
            </a:pPr>
            <a:fld id="{CD248ED1-130A-4366-8949-9F3DB7C1C485}" type="datetime1">
              <a:rPr lang="en-US"/>
              <a:pPr>
                <a:defRPr/>
              </a:pPr>
              <a:t>10/6/2014</a:t>
            </a:fld>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wrap="square" lIns="91440" tIns="45720" rIns="91440" bIns="45720" numCol="1" anchor="b" anchorCtr="0" compatLnSpc="1">
            <a:prstTxWarp prst="textNoShape">
              <a:avLst/>
            </a:prstTxWarp>
          </a:bodyPr>
          <a:lstStyle>
            <a:lvl1pPr algn="r">
              <a:defRPr sz="1000">
                <a:latin typeface="Lucida Sans Unicode" pitchFamily="34" charset="0"/>
              </a:defRPr>
            </a:lvl1pPr>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a:solidFill>
                  <a:schemeClr val="tx1"/>
                </a:solidFill>
                <a:latin typeface="+mn-lt"/>
                <a:cs typeface="+mn-cs"/>
              </a:defRPr>
            </a:lvl1pPr>
            <a:extLst/>
          </a:lstStyle>
          <a:p>
            <a:pPr>
              <a:defRPr/>
            </a:pPr>
            <a:fld id="{44E00644-417E-41A5-BA35-281D8BDABD1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3" r:id="rId3"/>
    <p:sldLayoutId id="2147483674" r:id="rId4"/>
    <p:sldLayoutId id="2147483675" r:id="rId5"/>
    <p:sldLayoutId id="2147483676" r:id="rId6"/>
    <p:sldLayoutId id="2147483670" r:id="rId7"/>
    <p:sldLayoutId id="2147483677" r:id="rId8"/>
    <p:sldLayoutId id="2147483678" r:id="rId9"/>
    <p:sldLayoutId id="2147483669" r:id="rId10"/>
    <p:sldLayoutId id="2147483668" r:id="rId11"/>
  </p:sldLayoutIdLst>
  <p:hf hdr="0" ft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26"/>
          <p:cNvSpPr>
            <a:spLocks noGrp="1"/>
          </p:cNvSpPr>
          <p:nvPr>
            <p:ph type="sldNum" sz="quarter" idx="12"/>
          </p:nvPr>
        </p:nvSpPr>
        <p:spPr/>
        <p:txBody>
          <a:bodyPr/>
          <a:lstStyle/>
          <a:p>
            <a:pPr>
              <a:defRPr/>
            </a:pPr>
            <a:fld id="{4A4BF768-FB28-4613-9D3F-BE60CCF76AB4}" type="slidenum">
              <a:rPr lang="en-US"/>
              <a:pPr>
                <a:defRPr/>
              </a:pPr>
              <a:t>1</a:t>
            </a:fld>
            <a:endParaRPr lang="en-US"/>
          </a:p>
        </p:txBody>
      </p:sp>
      <p:sp>
        <p:nvSpPr>
          <p:cNvPr id="106498" name="Rectangle 2"/>
          <p:cNvSpPr>
            <a:spLocks noGrp="1"/>
          </p:cNvSpPr>
          <p:nvPr>
            <p:ph type="title" idx="4294967295"/>
          </p:nvPr>
        </p:nvSpPr>
        <p:spPr bwMode="auto"/>
        <p:txBody>
          <a:bodyPr wrap="square" lIns="91440" tIns="45720" rIns="91440" bIns="45720" numCol="1" anchorCtr="0" compatLnSpc="1">
            <a:prstTxWarp prst="textNoShape">
              <a:avLst/>
            </a:prstTxWarp>
          </a:bodyPr>
          <a:lstStyle/>
          <a:p>
            <a:pPr eaLnBrk="1" hangingPunct="1">
              <a:defRPr/>
            </a:pPr>
            <a:r>
              <a:rPr lang="en-US" smtClean="0">
                <a:effectLst/>
              </a:rPr>
              <a:t>Chapter 15 Section 504 </a:t>
            </a:r>
          </a:p>
        </p:txBody>
      </p:sp>
      <p:sp>
        <p:nvSpPr>
          <p:cNvPr id="15363" name="Rectangle 3"/>
          <p:cNvSpPr>
            <a:spLocks noGrp="1"/>
          </p:cNvSpPr>
          <p:nvPr>
            <p:ph type="body" idx="4294967295"/>
          </p:nvPr>
        </p:nvSpPr>
        <p:spPr/>
        <p:txBody>
          <a:bodyPr/>
          <a:lstStyle/>
          <a:p>
            <a:pPr eaLnBrk="1" hangingPunct="1">
              <a:buFont typeface="Wingdings 3" pitchFamily="18" charset="2"/>
              <a:buNone/>
            </a:pPr>
            <a:r>
              <a:rPr lang="en-US" smtClean="0"/>
              <a:t>What does 504 mean to a School District?</a:t>
            </a:r>
          </a:p>
          <a:p>
            <a:pPr eaLnBrk="1" hangingPunct="1">
              <a:buFont typeface="Wingdings 3" pitchFamily="18" charset="2"/>
              <a:buNone/>
            </a:pPr>
            <a:endParaRPr lang="en-US" smtClean="0"/>
          </a:p>
          <a:p>
            <a:pPr eaLnBrk="1" hangingPunct="1">
              <a:buFont typeface="Wingdings 3" pitchFamily="18" charset="2"/>
              <a:buNone/>
            </a:pPr>
            <a:endParaRPr lang="en-US" smtClean="0"/>
          </a:p>
          <a:p>
            <a:pPr eaLnBrk="1" hangingPunct="1">
              <a:buFont typeface="Wingdings 3" pitchFamily="18" charset="2"/>
              <a:buNone/>
            </a:pPr>
            <a:r>
              <a:rPr lang="en-US" smtClean="0"/>
              <a:t>September 30, 2014</a:t>
            </a:r>
          </a:p>
          <a:p>
            <a:pPr eaLnBrk="1" hangingPunct="1">
              <a:buFont typeface="Wingdings 3" pitchFamily="18" charset="2"/>
              <a:buNone/>
            </a:pPr>
            <a:endParaRPr lang="en-US" smtClean="0"/>
          </a:p>
          <a:p>
            <a:pPr eaLnBrk="1" hangingPunct="1">
              <a:buFont typeface="Wingdings 3" pitchFamily="18" charset="2"/>
              <a:buNone/>
            </a:pPr>
            <a:r>
              <a:rPr lang="en-US" smtClean="0"/>
              <a:t>Maiello Brungo &amp; Maiello</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98776FD4-EEB8-4BDE-BA8C-3B55117FF8E4}" type="slidenum">
              <a:rPr lang="en-US"/>
              <a:pPr>
                <a:defRPr/>
              </a:pPr>
              <a:t>10</a:t>
            </a:fld>
            <a:endParaRPr lang="en-US"/>
          </a:p>
        </p:txBody>
      </p:sp>
      <p:sp>
        <p:nvSpPr>
          <p:cNvPr id="31746" name="Content Placeholder 2"/>
          <p:cNvSpPr>
            <a:spLocks noGrp="1"/>
          </p:cNvSpPr>
          <p:nvPr>
            <p:ph idx="1"/>
          </p:nvPr>
        </p:nvSpPr>
        <p:spPr/>
        <p:txBody>
          <a:bodyPr/>
          <a:lstStyle/>
          <a:p>
            <a:pPr eaLnBrk="1" hangingPunct="1"/>
            <a:r>
              <a:rPr lang="en-US" smtClean="0"/>
              <a:t>Congress directed that the definition of a disability be “construed broadly and that the determination of whether an individual has a disability should not demand extensive analysis”.</a:t>
            </a:r>
          </a:p>
          <a:p>
            <a:pPr eaLnBrk="1" hangingPunct="1">
              <a:buFont typeface="Wingdings 3" pitchFamily="18" charset="2"/>
              <a:buNone/>
            </a:pPr>
            <a:endParaRPr lang="en-US" smtClean="0"/>
          </a:p>
          <a:p>
            <a:pPr eaLnBrk="1" hangingPunct="1"/>
            <a:r>
              <a:rPr lang="en-US" smtClean="0"/>
              <a:t>The 2008 amendment extensively broadened the eligibility.</a:t>
            </a:r>
          </a:p>
        </p:txBody>
      </p:sp>
      <p:sp>
        <p:nvSpPr>
          <p:cNvPr id="2" name="Title 1"/>
          <p:cNvSpPr>
            <a:spLocks noGrp="1"/>
          </p:cNvSpPr>
          <p:nvPr>
            <p:ph type="title"/>
          </p:nvPr>
        </p:nvSpPr>
        <p:spPr/>
        <p:txBody>
          <a:bodyPr>
            <a:noAutofit/>
          </a:bodyPr>
          <a:lstStyle/>
          <a:p>
            <a:pPr eaLnBrk="1" fontAlgn="auto" hangingPunct="1">
              <a:spcAft>
                <a:spcPts val="0"/>
              </a:spcAft>
              <a:defRPr/>
            </a:pPr>
            <a:r>
              <a:rPr lang="en-US" dirty="0" smtClean="0"/>
              <a:t>Title II of</a:t>
            </a:r>
            <a:br>
              <a:rPr lang="en-US" dirty="0" smtClean="0"/>
            </a:br>
            <a:r>
              <a:rPr lang="en-US" dirty="0" smtClean="0"/>
              <a:t>The Amendments Act of 2008</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A1831834-949F-45F3-B442-2BF9DF95D9CA}" type="slidenum">
              <a:rPr lang="en-US"/>
              <a:pPr>
                <a:defRPr/>
              </a:pPr>
              <a:t>11</a:t>
            </a:fld>
            <a:endParaRPr lang="en-US"/>
          </a:p>
        </p:txBody>
      </p:sp>
      <p:sp>
        <p:nvSpPr>
          <p:cNvPr id="3" name="Content Placeholder 2"/>
          <p:cNvSpPr>
            <a:spLocks noGrp="1"/>
          </p:cNvSpPr>
          <p:nvPr>
            <p:ph idx="1"/>
          </p:nvPr>
        </p:nvSpPr>
        <p:spPr/>
        <p:txBody>
          <a:bodyPr>
            <a:normAutofit/>
          </a:bodyPr>
          <a:lstStyle/>
          <a:p>
            <a:pPr marL="0" indent="0" algn="ctr" eaLnBrk="1" fontAlgn="auto" hangingPunct="1">
              <a:spcAft>
                <a:spcPts val="0"/>
              </a:spcAft>
              <a:buFont typeface="Wingdings 3"/>
              <a:buNone/>
              <a:defRPr/>
            </a:pPr>
            <a:r>
              <a:rPr lang="en-US" dirty="0" smtClean="0"/>
              <a:t>Significant Changes to K-12 Section 504</a:t>
            </a:r>
          </a:p>
          <a:p>
            <a:pPr marL="0" indent="0" algn="ctr" eaLnBrk="1" fontAlgn="auto" hangingPunct="1">
              <a:spcAft>
                <a:spcPts val="0"/>
              </a:spcAft>
              <a:buFont typeface="Wingdings 3"/>
              <a:buNone/>
              <a:defRPr/>
            </a:pPr>
            <a:endParaRPr lang="en-US" dirty="0" smtClean="0"/>
          </a:p>
          <a:p>
            <a:pPr marL="514350" indent="-514350" eaLnBrk="1" fontAlgn="auto" hangingPunct="1">
              <a:spcAft>
                <a:spcPts val="0"/>
              </a:spcAft>
              <a:buFont typeface="+mj-lt"/>
              <a:buAutoNum type="arabicPeriod"/>
              <a:defRPr/>
            </a:pPr>
            <a:r>
              <a:rPr lang="en-US" dirty="0" smtClean="0"/>
              <a:t>Expansion of Major Life Activities</a:t>
            </a:r>
          </a:p>
          <a:p>
            <a:pPr marL="514350" indent="-514350" eaLnBrk="1" fontAlgn="auto" hangingPunct="1">
              <a:spcAft>
                <a:spcPts val="0"/>
              </a:spcAft>
              <a:buFont typeface="+mj-lt"/>
              <a:buAutoNum type="arabicPeriod"/>
              <a:defRPr/>
            </a:pPr>
            <a:r>
              <a:rPr lang="en-US" dirty="0" smtClean="0"/>
              <a:t>Treatment of impairment if it is episodic or in remission</a:t>
            </a:r>
          </a:p>
          <a:p>
            <a:pPr marL="514350" indent="-514350" eaLnBrk="1" fontAlgn="auto" hangingPunct="1">
              <a:spcAft>
                <a:spcPts val="0"/>
              </a:spcAft>
              <a:buFont typeface="+mj-lt"/>
              <a:buAutoNum type="arabicPeriod"/>
              <a:defRPr/>
            </a:pPr>
            <a:r>
              <a:rPr lang="en-US" dirty="0" smtClean="0"/>
              <a:t>Mitigating measures rule</a:t>
            </a:r>
          </a:p>
          <a:p>
            <a:pPr marL="514350" indent="-514350" eaLnBrk="1" fontAlgn="auto" hangingPunct="1">
              <a:spcAft>
                <a:spcPts val="0"/>
              </a:spcAft>
              <a:buFont typeface="+mj-lt"/>
              <a:buAutoNum type="arabicPeriod"/>
              <a:defRPr/>
            </a:pPr>
            <a:r>
              <a:rPr lang="en-US" dirty="0" smtClean="0"/>
              <a:t>New definition of Substantial Limitation</a:t>
            </a:r>
            <a:endParaRPr lang="en-US" dirty="0"/>
          </a:p>
        </p:txBody>
      </p:sp>
      <p:sp>
        <p:nvSpPr>
          <p:cNvPr id="2" name="Title 1"/>
          <p:cNvSpPr>
            <a:spLocks noGrp="1"/>
          </p:cNvSpPr>
          <p:nvPr>
            <p:ph type="title"/>
          </p:nvPr>
        </p:nvSpPr>
        <p:spPr/>
        <p:txBody>
          <a:bodyPr>
            <a:noAutofit/>
          </a:bodyPr>
          <a:lstStyle/>
          <a:p>
            <a:pPr eaLnBrk="1" fontAlgn="auto" hangingPunct="1">
              <a:spcAft>
                <a:spcPts val="0"/>
              </a:spcAft>
              <a:defRPr/>
            </a:pPr>
            <a:r>
              <a:rPr lang="en-US" dirty="0" smtClean="0"/>
              <a:t>Title II of</a:t>
            </a:r>
            <a:br>
              <a:rPr lang="en-US" dirty="0" smtClean="0"/>
            </a:br>
            <a:r>
              <a:rPr lang="en-US" dirty="0" smtClean="0"/>
              <a:t>The Amendments Act of 2008</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6"/>
          <p:cNvSpPr>
            <a:spLocks noGrp="1"/>
          </p:cNvSpPr>
          <p:nvPr>
            <p:ph type="sldNum" sz="quarter" idx="12"/>
          </p:nvPr>
        </p:nvSpPr>
        <p:spPr/>
        <p:txBody>
          <a:bodyPr/>
          <a:lstStyle/>
          <a:p>
            <a:pPr>
              <a:defRPr/>
            </a:pPr>
            <a:fld id="{BCFEECDD-EB20-465D-ADD4-075CD1066AC6}" type="slidenum">
              <a:rPr lang="en-US"/>
              <a:pPr>
                <a:defRPr/>
              </a:pPr>
              <a:t>12</a:t>
            </a:fld>
            <a:endParaRPr lang="en-US"/>
          </a:p>
        </p:txBody>
      </p:sp>
      <p:sp>
        <p:nvSpPr>
          <p:cNvPr id="4" name="Content Placeholder 3"/>
          <p:cNvSpPr>
            <a:spLocks noGrp="1"/>
          </p:cNvSpPr>
          <p:nvPr>
            <p:ph sz="half" idx="1"/>
          </p:nvPr>
        </p:nvSpPr>
        <p:spPr>
          <a:xfrm>
            <a:off x="457200" y="1481138"/>
            <a:ext cx="4038600" cy="4525962"/>
          </a:xfrm>
        </p:spPr>
        <p:txBody>
          <a:bodyPr>
            <a:normAutofit lnSpcReduction="10000"/>
          </a:bodyPr>
          <a:lstStyle/>
          <a:p>
            <a:pPr marL="365760" indent="-256032" eaLnBrk="1" fontAlgn="auto" hangingPunct="1">
              <a:spcAft>
                <a:spcPts val="0"/>
              </a:spcAft>
              <a:buFont typeface="Wingdings 3"/>
              <a:buChar char=""/>
              <a:defRPr/>
            </a:pPr>
            <a:r>
              <a:rPr lang="en-US" sz="2600" dirty="0" smtClean="0"/>
              <a:t>Bending</a:t>
            </a:r>
          </a:p>
          <a:p>
            <a:pPr marL="365760" indent="-256032" eaLnBrk="1" fontAlgn="auto" hangingPunct="1">
              <a:spcAft>
                <a:spcPts val="0"/>
              </a:spcAft>
              <a:buFont typeface="Wingdings 3"/>
              <a:buChar char=""/>
              <a:defRPr/>
            </a:pPr>
            <a:r>
              <a:rPr lang="en-US" sz="2600" dirty="0" smtClean="0"/>
              <a:t>Breathing</a:t>
            </a:r>
          </a:p>
          <a:p>
            <a:pPr marL="365760" indent="-256032" eaLnBrk="1" fontAlgn="auto" hangingPunct="1">
              <a:spcAft>
                <a:spcPts val="0"/>
              </a:spcAft>
              <a:buFont typeface="Wingdings 3"/>
              <a:buChar char=""/>
              <a:defRPr/>
            </a:pPr>
            <a:r>
              <a:rPr lang="en-US" sz="2600" dirty="0" smtClean="0"/>
              <a:t>Caring for one’s self</a:t>
            </a:r>
          </a:p>
          <a:p>
            <a:pPr marL="365760" indent="-256032" eaLnBrk="1" fontAlgn="auto" hangingPunct="1">
              <a:spcAft>
                <a:spcPts val="0"/>
              </a:spcAft>
              <a:buFont typeface="Wingdings 3"/>
              <a:buChar char=""/>
              <a:defRPr/>
            </a:pPr>
            <a:r>
              <a:rPr lang="en-US" sz="2600" dirty="0" smtClean="0"/>
              <a:t>Communicating*</a:t>
            </a:r>
          </a:p>
          <a:p>
            <a:pPr marL="365760" indent="-256032" eaLnBrk="1" fontAlgn="auto" hangingPunct="1">
              <a:spcAft>
                <a:spcPts val="0"/>
              </a:spcAft>
              <a:buFont typeface="Wingdings 3"/>
              <a:buChar char=""/>
              <a:defRPr/>
            </a:pPr>
            <a:r>
              <a:rPr lang="en-US" sz="2600" dirty="0" smtClean="0"/>
              <a:t>Concentrating*</a:t>
            </a:r>
          </a:p>
          <a:p>
            <a:pPr marL="365760" indent="-256032" eaLnBrk="1" fontAlgn="auto" hangingPunct="1">
              <a:spcAft>
                <a:spcPts val="0"/>
              </a:spcAft>
              <a:buFont typeface="Wingdings 3"/>
              <a:buChar char=""/>
              <a:defRPr/>
            </a:pPr>
            <a:r>
              <a:rPr lang="en-US" sz="2600" dirty="0" smtClean="0"/>
              <a:t>Eating</a:t>
            </a:r>
          </a:p>
          <a:p>
            <a:pPr marL="365760" indent="-256032" eaLnBrk="1" fontAlgn="auto" hangingPunct="1">
              <a:spcAft>
                <a:spcPts val="0"/>
              </a:spcAft>
              <a:buFont typeface="Wingdings 3"/>
              <a:buChar char=""/>
              <a:defRPr/>
            </a:pPr>
            <a:r>
              <a:rPr lang="en-US" sz="2600" dirty="0" smtClean="0"/>
              <a:t>Hearing</a:t>
            </a:r>
          </a:p>
          <a:p>
            <a:pPr marL="365760" indent="-256032" eaLnBrk="1" fontAlgn="auto" hangingPunct="1">
              <a:spcAft>
                <a:spcPts val="0"/>
              </a:spcAft>
              <a:buFont typeface="Wingdings 3"/>
              <a:buChar char=""/>
              <a:defRPr/>
            </a:pPr>
            <a:r>
              <a:rPr lang="en-US" sz="2600" dirty="0" smtClean="0"/>
              <a:t>Learning</a:t>
            </a:r>
          </a:p>
          <a:p>
            <a:pPr marL="365760" indent="-256032" eaLnBrk="1" fontAlgn="auto" hangingPunct="1">
              <a:spcAft>
                <a:spcPts val="0"/>
              </a:spcAft>
              <a:buFont typeface="Wingdings 3"/>
              <a:buChar char=""/>
              <a:defRPr/>
            </a:pPr>
            <a:r>
              <a:rPr lang="en-US" sz="2600" dirty="0" smtClean="0"/>
              <a:t>Lifting</a:t>
            </a:r>
          </a:p>
          <a:p>
            <a:pPr marL="365760" indent="-256032" eaLnBrk="1" fontAlgn="auto" hangingPunct="1">
              <a:spcAft>
                <a:spcPts val="0"/>
              </a:spcAft>
              <a:buFont typeface="Wingdings 3"/>
              <a:buChar char=""/>
              <a:defRPr/>
            </a:pPr>
            <a:r>
              <a:rPr lang="en-US" sz="2600" dirty="0" smtClean="0"/>
              <a:t>Performing manual tasks</a:t>
            </a:r>
            <a:endParaRPr lang="en-US" sz="2600" dirty="0"/>
          </a:p>
        </p:txBody>
      </p:sp>
      <p:sp>
        <p:nvSpPr>
          <p:cNvPr id="5" name="Content Placeholder 4"/>
          <p:cNvSpPr>
            <a:spLocks noGrp="1"/>
          </p:cNvSpPr>
          <p:nvPr>
            <p:ph sz="half" idx="2"/>
          </p:nvPr>
        </p:nvSpPr>
        <p:spPr>
          <a:xfrm>
            <a:off x="4648200" y="1481138"/>
            <a:ext cx="4038600" cy="4525962"/>
          </a:xfrm>
        </p:spPr>
        <p:txBody>
          <a:bodyPr>
            <a:normAutofit lnSpcReduction="10000"/>
          </a:bodyPr>
          <a:lstStyle/>
          <a:p>
            <a:pPr marL="365760" indent="-256032" eaLnBrk="1" fontAlgn="auto" hangingPunct="1">
              <a:spcAft>
                <a:spcPts val="0"/>
              </a:spcAft>
              <a:buFont typeface="Wingdings 3"/>
              <a:buChar char=""/>
              <a:defRPr/>
            </a:pPr>
            <a:r>
              <a:rPr lang="en-US" sz="2600" dirty="0" smtClean="0"/>
              <a:t>Reading*</a:t>
            </a:r>
          </a:p>
          <a:p>
            <a:pPr marL="365760" indent="-256032" eaLnBrk="1" fontAlgn="auto" hangingPunct="1">
              <a:spcAft>
                <a:spcPts val="0"/>
              </a:spcAft>
              <a:buFont typeface="Wingdings 3"/>
              <a:buChar char=""/>
              <a:defRPr/>
            </a:pPr>
            <a:r>
              <a:rPr lang="en-US" sz="2600" dirty="0" smtClean="0"/>
              <a:t>Seeing</a:t>
            </a:r>
          </a:p>
          <a:p>
            <a:pPr marL="365760" indent="-256032" eaLnBrk="1" fontAlgn="auto" hangingPunct="1">
              <a:spcAft>
                <a:spcPts val="0"/>
              </a:spcAft>
              <a:buFont typeface="Wingdings 3"/>
              <a:buChar char=""/>
              <a:defRPr/>
            </a:pPr>
            <a:r>
              <a:rPr lang="en-US" sz="2600" dirty="0" smtClean="0"/>
              <a:t>Sleeping</a:t>
            </a:r>
          </a:p>
          <a:p>
            <a:pPr marL="365760" indent="-256032" eaLnBrk="1" fontAlgn="auto" hangingPunct="1">
              <a:spcAft>
                <a:spcPts val="0"/>
              </a:spcAft>
              <a:buFont typeface="Wingdings 3"/>
              <a:buChar char=""/>
              <a:defRPr/>
            </a:pPr>
            <a:r>
              <a:rPr lang="en-US" sz="2600" dirty="0" smtClean="0"/>
              <a:t>Speaking*</a:t>
            </a:r>
          </a:p>
          <a:p>
            <a:pPr marL="365760" indent="-256032" eaLnBrk="1" fontAlgn="auto" hangingPunct="1">
              <a:spcAft>
                <a:spcPts val="0"/>
              </a:spcAft>
              <a:buFont typeface="Wingdings 3"/>
              <a:buChar char=""/>
              <a:defRPr/>
            </a:pPr>
            <a:r>
              <a:rPr lang="en-US" sz="2600" dirty="0" smtClean="0"/>
              <a:t>Standing</a:t>
            </a:r>
          </a:p>
          <a:p>
            <a:pPr marL="365760" indent="-256032" eaLnBrk="1" fontAlgn="auto" hangingPunct="1">
              <a:spcAft>
                <a:spcPts val="0"/>
              </a:spcAft>
              <a:buFont typeface="Wingdings 3"/>
              <a:buChar char=""/>
              <a:defRPr/>
            </a:pPr>
            <a:r>
              <a:rPr lang="en-US" sz="2600" dirty="0" smtClean="0"/>
              <a:t>Thinking</a:t>
            </a:r>
          </a:p>
          <a:p>
            <a:pPr marL="365760" indent="-256032" eaLnBrk="1" fontAlgn="auto" hangingPunct="1">
              <a:spcAft>
                <a:spcPts val="0"/>
              </a:spcAft>
              <a:buFont typeface="Wingdings 3"/>
              <a:buChar char=""/>
              <a:defRPr/>
            </a:pPr>
            <a:r>
              <a:rPr lang="en-US" sz="2600" dirty="0" smtClean="0"/>
              <a:t>Walking</a:t>
            </a:r>
          </a:p>
          <a:p>
            <a:pPr marL="365760" indent="-256032" eaLnBrk="1" fontAlgn="auto" hangingPunct="1">
              <a:spcAft>
                <a:spcPts val="0"/>
              </a:spcAft>
              <a:buFont typeface="Wingdings 3"/>
              <a:buChar char=""/>
              <a:defRPr/>
            </a:pPr>
            <a:r>
              <a:rPr lang="en-US" sz="2600" dirty="0" smtClean="0"/>
              <a:t>Working</a:t>
            </a:r>
          </a:p>
          <a:p>
            <a:pPr marL="0" indent="0" eaLnBrk="1" fontAlgn="auto" hangingPunct="1">
              <a:spcAft>
                <a:spcPts val="0"/>
              </a:spcAft>
              <a:buFont typeface="Wingdings 3"/>
              <a:buNone/>
              <a:defRPr/>
            </a:pPr>
            <a:endParaRPr lang="en-US" dirty="0" smtClean="0"/>
          </a:p>
          <a:p>
            <a:pPr marL="0" indent="0" eaLnBrk="1" fontAlgn="auto" hangingPunct="1">
              <a:spcAft>
                <a:spcPts val="0"/>
              </a:spcAft>
              <a:buFont typeface="Wingdings 3"/>
              <a:buNone/>
              <a:defRPr/>
            </a:pPr>
            <a:r>
              <a:rPr lang="en-US" sz="2200" dirty="0" smtClean="0"/>
              <a:t>* Added in ADA Amendments of 2008</a:t>
            </a:r>
            <a:endParaRPr lang="en-US" sz="2200" dirty="0"/>
          </a:p>
        </p:txBody>
      </p:sp>
      <p:sp>
        <p:nvSpPr>
          <p:cNvPr id="2" name="Title 1"/>
          <p:cNvSpPr>
            <a:spLocks noGrp="1"/>
          </p:cNvSpPr>
          <p:nvPr>
            <p:ph type="title"/>
          </p:nvPr>
        </p:nvSpPr>
        <p:spPr/>
        <p:txBody>
          <a:bodyPr/>
          <a:lstStyle/>
          <a:p>
            <a:pPr eaLnBrk="1" fontAlgn="auto" hangingPunct="1">
              <a:spcAft>
                <a:spcPts val="0"/>
              </a:spcAft>
              <a:defRPr/>
            </a:pPr>
            <a:r>
              <a:rPr lang="en-US" dirty="0" smtClean="0"/>
              <a:t>What is a “major life activity”?</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6AA37BBA-2662-413A-B658-A9B846CCA141}" type="slidenum">
              <a:rPr lang="en-US"/>
              <a:pPr>
                <a:defRPr/>
              </a:pPr>
              <a:t>13</a:t>
            </a:fld>
            <a:endParaRPr lang="en-US"/>
          </a:p>
        </p:txBody>
      </p:sp>
      <p:sp>
        <p:nvSpPr>
          <p:cNvPr id="6" name="Content Placeholder 5"/>
          <p:cNvSpPr>
            <a:spLocks noGrp="1"/>
          </p:cNvSpPr>
          <p:nvPr>
            <p:ph idx="1"/>
          </p:nvPr>
        </p:nvSpPr>
        <p:spPr/>
        <p:txBody>
          <a:bodyPr>
            <a:normAutofit fontScale="85000" lnSpcReduction="20000"/>
          </a:bodyPr>
          <a:lstStyle/>
          <a:p>
            <a:pPr marL="0" indent="0" eaLnBrk="1" fontAlgn="auto" hangingPunct="1">
              <a:spcAft>
                <a:spcPts val="0"/>
              </a:spcAft>
              <a:buFont typeface="Wingdings 3"/>
              <a:buNone/>
              <a:defRPr/>
            </a:pPr>
            <a:r>
              <a:rPr lang="en-US" b="1" dirty="0" smtClean="0"/>
              <a:t>Major life activities shall include:</a:t>
            </a:r>
          </a:p>
          <a:p>
            <a:pPr marL="0" indent="0" eaLnBrk="1" fontAlgn="auto" hangingPunct="1">
              <a:spcAft>
                <a:spcPts val="0"/>
              </a:spcAft>
              <a:buFont typeface="Wingdings 3"/>
              <a:buNone/>
              <a:defRPr/>
            </a:pPr>
            <a:endParaRPr lang="en-US" b="1" dirty="0" smtClean="0"/>
          </a:p>
          <a:p>
            <a:pPr marL="0" indent="0" eaLnBrk="1" fontAlgn="auto" hangingPunct="1">
              <a:spcAft>
                <a:spcPts val="0"/>
              </a:spcAft>
              <a:buFont typeface="Wingdings 3"/>
              <a:buNone/>
              <a:defRPr/>
            </a:pPr>
            <a:r>
              <a:rPr lang="en-US" dirty="0" smtClean="0"/>
              <a:t>The operation of major bodily functions</a:t>
            </a:r>
          </a:p>
          <a:p>
            <a:pPr marL="365760" indent="-256032" eaLnBrk="1" fontAlgn="auto" hangingPunct="1">
              <a:spcAft>
                <a:spcPts val="0"/>
              </a:spcAft>
              <a:buFont typeface="Wingdings 3"/>
              <a:buChar char=""/>
              <a:defRPr/>
            </a:pPr>
            <a:r>
              <a:rPr lang="en-US" sz="2400" dirty="0" smtClean="0"/>
              <a:t>Bladder</a:t>
            </a:r>
          </a:p>
          <a:p>
            <a:pPr marL="365760" indent="-256032" eaLnBrk="1" fontAlgn="auto" hangingPunct="1">
              <a:spcAft>
                <a:spcPts val="0"/>
              </a:spcAft>
              <a:buFont typeface="Wingdings 3"/>
              <a:buChar char=""/>
              <a:defRPr/>
            </a:pPr>
            <a:r>
              <a:rPr lang="en-US" sz="2400" dirty="0" smtClean="0"/>
              <a:t>Bowel</a:t>
            </a:r>
          </a:p>
          <a:p>
            <a:pPr marL="365760" indent="-256032" eaLnBrk="1" fontAlgn="auto" hangingPunct="1">
              <a:spcAft>
                <a:spcPts val="0"/>
              </a:spcAft>
              <a:buFont typeface="Wingdings 3"/>
              <a:buChar char=""/>
              <a:defRPr/>
            </a:pPr>
            <a:r>
              <a:rPr lang="en-US" sz="2400" dirty="0" smtClean="0"/>
              <a:t>Brain</a:t>
            </a:r>
          </a:p>
          <a:p>
            <a:pPr marL="365760" indent="-256032" eaLnBrk="1" fontAlgn="auto" hangingPunct="1">
              <a:spcAft>
                <a:spcPts val="0"/>
              </a:spcAft>
              <a:buFont typeface="Wingdings 3"/>
              <a:buChar char=""/>
              <a:defRPr/>
            </a:pPr>
            <a:r>
              <a:rPr lang="en-US" sz="2400" dirty="0" smtClean="0"/>
              <a:t>Circulatory</a:t>
            </a:r>
          </a:p>
          <a:p>
            <a:pPr marL="365760" indent="-256032" eaLnBrk="1" fontAlgn="auto" hangingPunct="1">
              <a:spcAft>
                <a:spcPts val="0"/>
              </a:spcAft>
              <a:buFont typeface="Wingdings 3"/>
              <a:buChar char=""/>
              <a:defRPr/>
            </a:pPr>
            <a:r>
              <a:rPr lang="en-US" sz="2400" dirty="0" smtClean="0"/>
              <a:t>Digestive</a:t>
            </a:r>
          </a:p>
          <a:p>
            <a:pPr marL="365760" indent="-256032" eaLnBrk="1" fontAlgn="auto" hangingPunct="1">
              <a:spcAft>
                <a:spcPts val="0"/>
              </a:spcAft>
              <a:buFont typeface="Wingdings 3"/>
              <a:buChar char=""/>
              <a:defRPr/>
            </a:pPr>
            <a:r>
              <a:rPr lang="en-US" sz="2400" dirty="0" smtClean="0"/>
              <a:t>Endocrine</a:t>
            </a:r>
          </a:p>
          <a:p>
            <a:pPr marL="365760" indent="-256032" eaLnBrk="1" fontAlgn="auto" hangingPunct="1">
              <a:spcAft>
                <a:spcPts val="0"/>
              </a:spcAft>
              <a:buFont typeface="Wingdings 3"/>
              <a:buChar char=""/>
              <a:defRPr/>
            </a:pPr>
            <a:r>
              <a:rPr lang="en-US" sz="2400" dirty="0" smtClean="0"/>
              <a:t>Immune system</a:t>
            </a:r>
          </a:p>
          <a:p>
            <a:pPr marL="365760" indent="-256032" eaLnBrk="1" fontAlgn="auto" hangingPunct="1">
              <a:spcAft>
                <a:spcPts val="0"/>
              </a:spcAft>
              <a:buFont typeface="Wingdings 3"/>
              <a:buChar char=""/>
              <a:defRPr/>
            </a:pPr>
            <a:r>
              <a:rPr lang="en-US" sz="2400" dirty="0" smtClean="0"/>
              <a:t>Neurological</a:t>
            </a:r>
          </a:p>
          <a:p>
            <a:pPr marL="365760" indent="-256032" eaLnBrk="1" fontAlgn="auto" hangingPunct="1">
              <a:spcAft>
                <a:spcPts val="0"/>
              </a:spcAft>
              <a:buFont typeface="Wingdings 3"/>
              <a:buChar char=""/>
              <a:defRPr/>
            </a:pPr>
            <a:r>
              <a:rPr lang="en-US" sz="2400" dirty="0" smtClean="0"/>
              <a:t>Normal cell growth</a:t>
            </a:r>
          </a:p>
          <a:p>
            <a:pPr marL="365760" indent="-256032" eaLnBrk="1" fontAlgn="auto" hangingPunct="1">
              <a:spcAft>
                <a:spcPts val="0"/>
              </a:spcAft>
              <a:buFont typeface="Wingdings 3"/>
              <a:buChar char=""/>
              <a:defRPr/>
            </a:pPr>
            <a:r>
              <a:rPr lang="en-US" sz="2400" dirty="0" smtClean="0"/>
              <a:t>Respiratory</a:t>
            </a:r>
          </a:p>
          <a:p>
            <a:pPr marL="365760" indent="-256032" eaLnBrk="1" fontAlgn="auto" hangingPunct="1">
              <a:spcAft>
                <a:spcPts val="0"/>
              </a:spcAft>
              <a:buFont typeface="Wingdings 3"/>
              <a:buChar char=""/>
              <a:defRPr/>
            </a:pPr>
            <a:r>
              <a:rPr lang="en-US" sz="2400" dirty="0" smtClean="0"/>
              <a:t>Reproductive functions</a:t>
            </a:r>
          </a:p>
          <a:p>
            <a:pPr marL="365760" indent="-256032" eaLnBrk="1" fontAlgn="auto" hangingPunct="1">
              <a:spcAft>
                <a:spcPts val="0"/>
              </a:spcAft>
              <a:buFont typeface="Wingdings 3"/>
              <a:buChar char=""/>
              <a:defRPr/>
            </a:pPr>
            <a:endParaRPr lang="en-US" dirty="0"/>
          </a:p>
        </p:txBody>
      </p:sp>
      <p:sp>
        <p:nvSpPr>
          <p:cNvPr id="5" name="Title 4"/>
          <p:cNvSpPr>
            <a:spLocks noGrp="1"/>
          </p:cNvSpPr>
          <p:nvPr>
            <p:ph type="title"/>
          </p:nvPr>
        </p:nvSpPr>
        <p:spPr/>
        <p:txBody>
          <a:bodyPr/>
          <a:lstStyle/>
          <a:p>
            <a:pPr eaLnBrk="1" fontAlgn="auto" hangingPunct="1">
              <a:spcAft>
                <a:spcPts val="0"/>
              </a:spcAft>
              <a:defRPr/>
            </a:pPr>
            <a:r>
              <a:rPr lang="en-US" dirty="0" smtClean="0"/>
              <a:t>More…..</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DDF2D426-3E7A-4C3F-BA94-E57BD5832D75}" type="slidenum">
              <a:rPr lang="en-US"/>
              <a:pPr>
                <a:defRPr/>
              </a:pPr>
              <a:t>14</a:t>
            </a:fld>
            <a:endParaRPr lang="en-US"/>
          </a:p>
        </p:txBody>
      </p:sp>
      <p:sp>
        <p:nvSpPr>
          <p:cNvPr id="39938" name="Content Placeholder 2"/>
          <p:cNvSpPr>
            <a:spLocks noGrp="1"/>
          </p:cNvSpPr>
          <p:nvPr>
            <p:ph idx="1"/>
          </p:nvPr>
        </p:nvSpPr>
        <p:spPr/>
        <p:txBody>
          <a:bodyPr/>
          <a:lstStyle/>
          <a:p>
            <a:pPr eaLnBrk="1" hangingPunct="1"/>
            <a:r>
              <a:rPr lang="en-US" smtClean="0"/>
              <a:t>ADAAA says, “An impairment that is episodic or in remission is a disability if it would substantially limit a major life activity when active.”</a:t>
            </a:r>
          </a:p>
          <a:p>
            <a:pPr eaLnBrk="1" hangingPunct="1">
              <a:buFont typeface="Wingdings 3" pitchFamily="18" charset="2"/>
              <a:buNone/>
            </a:pPr>
            <a:r>
              <a:rPr lang="en-US" smtClean="0"/>
              <a:t>	•seasonal allergies</a:t>
            </a:r>
          </a:p>
          <a:p>
            <a:pPr eaLnBrk="1" hangingPunct="1">
              <a:buFont typeface="Wingdings 3" pitchFamily="18" charset="2"/>
              <a:buNone/>
            </a:pPr>
            <a:r>
              <a:rPr lang="en-US" smtClean="0"/>
              <a:t>	•migraines</a:t>
            </a:r>
          </a:p>
          <a:p>
            <a:pPr eaLnBrk="1" hangingPunct="1">
              <a:buFont typeface="Wingdings 3" pitchFamily="18" charset="2"/>
              <a:buNone/>
            </a:pPr>
            <a:r>
              <a:rPr lang="en-US" smtClean="0"/>
              <a:t>	•seizure disorder</a:t>
            </a:r>
          </a:p>
          <a:p>
            <a:pPr eaLnBrk="1" hangingPunct="1">
              <a:buFont typeface="Wingdings 3" pitchFamily="18" charset="2"/>
              <a:buNone/>
            </a:pPr>
            <a:endParaRPr lang="en-US" smtClean="0"/>
          </a:p>
          <a:p>
            <a:pPr eaLnBrk="1" hangingPunct="1">
              <a:buFont typeface="Wingdings 3" pitchFamily="18" charset="2"/>
              <a:buNone/>
            </a:pPr>
            <a:r>
              <a:rPr lang="en-US" smtClean="0"/>
              <a:t>	</a:t>
            </a:r>
          </a:p>
        </p:txBody>
      </p:sp>
      <p:sp>
        <p:nvSpPr>
          <p:cNvPr id="2" name="Title 1"/>
          <p:cNvSpPr>
            <a:spLocks noGrp="1"/>
          </p:cNvSpPr>
          <p:nvPr>
            <p:ph type="title"/>
          </p:nvPr>
        </p:nvSpPr>
        <p:spPr/>
        <p:txBody>
          <a:bodyPr/>
          <a:lstStyle/>
          <a:p>
            <a:pPr eaLnBrk="1" fontAlgn="auto" hangingPunct="1">
              <a:spcAft>
                <a:spcPts val="0"/>
              </a:spcAft>
              <a:defRPr/>
            </a:pPr>
            <a:r>
              <a:rPr lang="en-US" dirty="0" smtClean="0"/>
              <a:t>Episodic or in Remission</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28611525-19C7-4250-98E9-E09A972D8508}" type="slidenum">
              <a:rPr lang="en-US"/>
              <a:pPr>
                <a:defRPr/>
              </a:pPr>
              <a:t>15</a:t>
            </a:fld>
            <a:endParaRPr lang="en-US"/>
          </a:p>
        </p:txBody>
      </p:sp>
      <p:sp>
        <p:nvSpPr>
          <p:cNvPr id="3" name="Content Placeholder 2"/>
          <p:cNvSpPr>
            <a:spLocks noGrp="1"/>
          </p:cNvSpPr>
          <p:nvPr>
            <p:ph idx="1"/>
          </p:nvPr>
        </p:nvSpPr>
        <p:spPr/>
        <p:txBody>
          <a:bodyPr>
            <a:normAutofit/>
          </a:bodyPr>
          <a:lstStyle/>
          <a:p>
            <a:pPr marL="0" indent="0" eaLnBrk="1" fontAlgn="auto" hangingPunct="1">
              <a:spcAft>
                <a:spcPts val="0"/>
              </a:spcAft>
              <a:buFont typeface="Wingdings 3"/>
              <a:buNone/>
              <a:defRPr/>
            </a:pPr>
            <a:r>
              <a:rPr lang="en-US" dirty="0" smtClean="0"/>
              <a:t>What are they?</a:t>
            </a:r>
          </a:p>
          <a:p>
            <a:pPr marL="365760" indent="-256032" eaLnBrk="1" fontAlgn="auto" hangingPunct="1">
              <a:spcAft>
                <a:spcPts val="0"/>
              </a:spcAft>
              <a:buFont typeface="Wingdings 3"/>
              <a:buChar char=""/>
              <a:defRPr/>
            </a:pPr>
            <a:r>
              <a:rPr lang="en-US" dirty="0" smtClean="0"/>
              <a:t>Something that limits the impact of the impairment</a:t>
            </a:r>
          </a:p>
          <a:p>
            <a:pPr marL="365760" indent="-256032" eaLnBrk="1" fontAlgn="auto" hangingPunct="1">
              <a:spcAft>
                <a:spcPts val="0"/>
              </a:spcAft>
              <a:buFont typeface="Wingdings 3"/>
              <a:buChar char=""/>
              <a:defRPr/>
            </a:pPr>
            <a:r>
              <a:rPr lang="en-US" dirty="0" smtClean="0"/>
              <a:t>Something usually provided by the parent</a:t>
            </a:r>
          </a:p>
          <a:p>
            <a:pPr marL="365760" indent="-256032" eaLnBrk="1" fontAlgn="auto" hangingPunct="1">
              <a:spcAft>
                <a:spcPts val="0"/>
              </a:spcAft>
              <a:buFont typeface="Wingdings 3"/>
              <a:buChar char=""/>
              <a:defRPr/>
            </a:pPr>
            <a:r>
              <a:rPr lang="en-US" dirty="0" smtClean="0"/>
              <a:t>Something that a student must use in the school setting</a:t>
            </a:r>
            <a:endParaRPr lang="en-US" dirty="0"/>
          </a:p>
          <a:p>
            <a:pPr marL="0" indent="0" eaLnBrk="1" fontAlgn="auto" hangingPunct="1">
              <a:spcAft>
                <a:spcPts val="0"/>
              </a:spcAft>
              <a:buFont typeface="Wingdings 3"/>
              <a:buNone/>
              <a:defRPr/>
            </a:pPr>
            <a:r>
              <a:rPr lang="en-US" dirty="0" smtClean="0"/>
              <a:t>	i.e. medication, equipment, materials</a:t>
            </a:r>
          </a:p>
        </p:txBody>
      </p:sp>
      <p:sp>
        <p:nvSpPr>
          <p:cNvPr id="2" name="Title 1"/>
          <p:cNvSpPr>
            <a:spLocks noGrp="1"/>
          </p:cNvSpPr>
          <p:nvPr>
            <p:ph type="title"/>
          </p:nvPr>
        </p:nvSpPr>
        <p:spPr/>
        <p:txBody>
          <a:bodyPr/>
          <a:lstStyle/>
          <a:p>
            <a:pPr eaLnBrk="1" fontAlgn="auto" hangingPunct="1">
              <a:spcAft>
                <a:spcPts val="0"/>
              </a:spcAft>
              <a:defRPr/>
            </a:pPr>
            <a:r>
              <a:rPr lang="en-US" dirty="0" smtClean="0"/>
              <a:t>Mitigating Measures</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E3F31052-DA73-4F9C-8992-5A1FED9CEC60}" type="slidenum">
              <a:rPr lang="en-US"/>
              <a:pPr>
                <a:defRPr/>
              </a:pPr>
              <a:t>16</a:t>
            </a:fld>
            <a:endParaRPr lang="en-US"/>
          </a:p>
        </p:txBody>
      </p:sp>
      <p:sp>
        <p:nvSpPr>
          <p:cNvPr id="44034" name="Content Placeholder 2"/>
          <p:cNvSpPr>
            <a:spLocks noGrp="1"/>
          </p:cNvSpPr>
          <p:nvPr>
            <p:ph idx="1"/>
          </p:nvPr>
        </p:nvSpPr>
        <p:spPr/>
        <p:txBody>
          <a:bodyPr/>
          <a:lstStyle/>
          <a:p>
            <a:pPr eaLnBrk="1" hangingPunct="1"/>
            <a:r>
              <a:rPr lang="en-US" smtClean="0"/>
              <a:t>Temporary disability–an impairment of less than 6 months</a:t>
            </a:r>
          </a:p>
          <a:p>
            <a:pPr eaLnBrk="1" hangingPunct="1"/>
            <a:r>
              <a:rPr lang="en-US" smtClean="0"/>
              <a:t>Health Plans-mitigating measures?</a:t>
            </a:r>
          </a:p>
          <a:p>
            <a:pPr eaLnBrk="1" hangingPunct="1"/>
            <a:r>
              <a:rPr lang="en-US" smtClean="0"/>
              <a:t>Impairments that consistently meet the criteria for a Section 504?</a:t>
            </a:r>
          </a:p>
          <a:p>
            <a:pPr eaLnBrk="1" hangingPunct="1"/>
            <a:endParaRPr lang="en-US" smtClean="0"/>
          </a:p>
          <a:p>
            <a:pPr eaLnBrk="1" hangingPunct="1"/>
            <a:endParaRPr lang="en-US" smtClean="0"/>
          </a:p>
        </p:txBody>
      </p:sp>
      <p:sp>
        <p:nvSpPr>
          <p:cNvPr id="2" name="Title 1"/>
          <p:cNvSpPr>
            <a:spLocks noGrp="1"/>
          </p:cNvSpPr>
          <p:nvPr>
            <p:ph type="title"/>
          </p:nvPr>
        </p:nvSpPr>
        <p:spPr/>
        <p:txBody>
          <a:bodyPr/>
          <a:lstStyle/>
          <a:p>
            <a:pPr eaLnBrk="1" fontAlgn="auto" hangingPunct="1">
              <a:spcAft>
                <a:spcPts val="0"/>
              </a:spcAft>
              <a:defRPr/>
            </a:pPr>
            <a:r>
              <a:rPr lang="en-US" dirty="0" smtClean="0"/>
              <a:t>What about these?</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EB105D84-ADAA-4555-8366-408B31E02F8E}" type="slidenum">
              <a:rPr lang="en-US"/>
              <a:pPr>
                <a:defRPr/>
              </a:pPr>
              <a:t>17</a:t>
            </a:fld>
            <a:endParaRPr lang="en-US"/>
          </a:p>
        </p:txBody>
      </p:sp>
      <p:sp>
        <p:nvSpPr>
          <p:cNvPr id="3" name="Content Placeholder 2"/>
          <p:cNvSpPr>
            <a:spLocks noGrp="1"/>
          </p:cNvSpPr>
          <p:nvPr>
            <p:ph idx="1"/>
          </p:nvPr>
        </p:nvSpPr>
        <p:spPr/>
        <p:txBody>
          <a:bodyPr>
            <a:normAutofit/>
          </a:bodyPr>
          <a:lstStyle/>
          <a:p>
            <a:pPr marL="365760" indent="-256032" eaLnBrk="1" fontAlgn="auto" hangingPunct="1">
              <a:spcAft>
                <a:spcPts val="0"/>
              </a:spcAft>
              <a:buFont typeface="Wingdings 3"/>
              <a:buChar char=""/>
              <a:defRPr/>
            </a:pPr>
            <a:r>
              <a:rPr lang="en-US" dirty="0" smtClean="0"/>
              <a:t>Definition:  </a:t>
            </a:r>
          </a:p>
          <a:p>
            <a:pPr marL="0" indent="0" eaLnBrk="1" fontAlgn="auto" hangingPunct="1">
              <a:spcAft>
                <a:spcPts val="0"/>
              </a:spcAft>
              <a:buFont typeface="Wingdings 3"/>
              <a:buNone/>
              <a:defRPr/>
            </a:pPr>
            <a:r>
              <a:rPr lang="en-US" dirty="0" smtClean="0"/>
              <a:t>“…Significantly restricted as to the condition manner or duration under which an individual can perform a particular major life activity as compared to the condition, manner , or duration under which the </a:t>
            </a:r>
            <a:r>
              <a:rPr lang="en-US" b="1" dirty="0" smtClean="0"/>
              <a:t>average person in the general population</a:t>
            </a:r>
            <a:r>
              <a:rPr lang="en-US" dirty="0" smtClean="0"/>
              <a:t> can perform in the same major life activity….”</a:t>
            </a:r>
          </a:p>
          <a:p>
            <a:pPr marL="365760" indent="-256032" eaLnBrk="1" fontAlgn="auto" hangingPunct="1">
              <a:spcAft>
                <a:spcPts val="0"/>
              </a:spcAft>
              <a:buFont typeface="Wingdings 3"/>
              <a:buChar char=""/>
              <a:defRPr/>
            </a:pPr>
            <a:endParaRPr lang="en-US" dirty="0"/>
          </a:p>
          <a:p>
            <a:pPr marL="0" indent="0" eaLnBrk="1" fontAlgn="auto" hangingPunct="1">
              <a:spcAft>
                <a:spcPts val="0"/>
              </a:spcAft>
              <a:buFont typeface="Wingdings 3"/>
              <a:buNone/>
              <a:defRPr/>
            </a:pPr>
            <a:endParaRPr lang="en-US" dirty="0" smtClean="0"/>
          </a:p>
          <a:p>
            <a:pPr marL="365760" indent="-256032" eaLnBrk="1" fontAlgn="auto" hangingPunct="1">
              <a:spcAft>
                <a:spcPts val="0"/>
              </a:spcAft>
              <a:buFont typeface="Wingdings 3"/>
              <a:buChar char=""/>
              <a:defRPr/>
            </a:pPr>
            <a:endParaRPr lang="en-US" dirty="0"/>
          </a:p>
        </p:txBody>
      </p:sp>
      <p:sp>
        <p:nvSpPr>
          <p:cNvPr id="2" name="Title 1"/>
          <p:cNvSpPr>
            <a:spLocks noGrp="1"/>
          </p:cNvSpPr>
          <p:nvPr>
            <p:ph type="title"/>
          </p:nvPr>
        </p:nvSpPr>
        <p:spPr/>
        <p:txBody>
          <a:bodyPr/>
          <a:lstStyle/>
          <a:p>
            <a:pPr eaLnBrk="1" fontAlgn="auto" hangingPunct="1">
              <a:spcAft>
                <a:spcPts val="0"/>
              </a:spcAft>
              <a:defRPr/>
            </a:pPr>
            <a:r>
              <a:rPr lang="en-US" dirty="0" smtClean="0"/>
              <a:t>Substantial Limits</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96553E65-AEDE-4F85-8546-2C41C6C86864}" type="slidenum">
              <a:rPr lang="en-US"/>
              <a:pPr>
                <a:defRPr/>
              </a:pPr>
              <a:t>18</a:t>
            </a:fld>
            <a:endParaRPr lang="en-US"/>
          </a:p>
        </p:txBody>
      </p:sp>
      <p:sp>
        <p:nvSpPr>
          <p:cNvPr id="48130" name="Content Placeholder 2"/>
          <p:cNvSpPr>
            <a:spLocks noGrp="1"/>
          </p:cNvSpPr>
          <p:nvPr>
            <p:ph idx="1"/>
          </p:nvPr>
        </p:nvSpPr>
        <p:spPr/>
        <p:txBody>
          <a:bodyPr/>
          <a:lstStyle/>
          <a:p>
            <a:pPr lvl="1" eaLnBrk="1" hangingPunct="1"/>
            <a:r>
              <a:rPr lang="en-US" smtClean="0"/>
              <a:t>Request including</a:t>
            </a:r>
          </a:p>
          <a:p>
            <a:pPr lvl="2" eaLnBrk="1" hangingPunct="1"/>
            <a:r>
              <a:rPr lang="en-US" sz="2800" smtClean="0"/>
              <a:t>Child should be identified as a protected handicapped student, no longer be, request a modification</a:t>
            </a:r>
          </a:p>
          <a:p>
            <a:pPr lvl="2" eaLnBrk="1" hangingPunct="1"/>
            <a:r>
              <a:rPr lang="en-US" sz="2800" smtClean="0"/>
              <a:t>Include relevant medical records</a:t>
            </a:r>
          </a:p>
          <a:p>
            <a:pPr lvl="2" eaLnBrk="1" hangingPunct="1"/>
            <a:r>
              <a:rPr lang="en-US" sz="2800" smtClean="0"/>
              <a:t>Reasons why</a:t>
            </a:r>
          </a:p>
          <a:p>
            <a:pPr lvl="2" eaLnBrk="1" hangingPunct="1"/>
            <a:r>
              <a:rPr lang="en-US" sz="2800" smtClean="0"/>
              <a:t>Related aids, services, or accommodations requested</a:t>
            </a:r>
          </a:p>
          <a:p>
            <a:pPr lvl="2" eaLnBrk="1" hangingPunct="1"/>
            <a:r>
              <a:rPr lang="en-US" sz="2800" smtClean="0"/>
              <a:t>Specific modifications</a:t>
            </a:r>
          </a:p>
        </p:txBody>
      </p:sp>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
            </a:r>
            <a:br>
              <a:rPr lang="en-US" dirty="0" smtClean="0"/>
            </a:br>
            <a:r>
              <a:rPr lang="en-US" sz="4900" dirty="0" smtClean="0"/>
              <a:t>Evaluations</a:t>
            </a:r>
            <a:br>
              <a:rPr lang="en-US" sz="4900" dirty="0" smtClean="0"/>
            </a:br>
            <a:r>
              <a:rPr lang="en-US" sz="3600" dirty="0"/>
              <a:t>Parent </a:t>
            </a:r>
            <a:r>
              <a:rPr lang="en-US" sz="3600" dirty="0" smtClean="0"/>
              <a:t>Initiated</a:t>
            </a:r>
            <a:r>
              <a:rPr lang="en-US" dirty="0"/>
              <a:t/>
            </a:r>
            <a:br>
              <a:rPr lang="en-US" dirty="0"/>
            </a:b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51D9ECA1-FE18-4B47-9FBD-5790985BBD7A}" type="slidenum">
              <a:rPr lang="en-US"/>
              <a:pPr>
                <a:defRPr/>
              </a:pPr>
              <a:t>19</a:t>
            </a:fld>
            <a:endParaRPr lang="en-US"/>
          </a:p>
        </p:txBody>
      </p:sp>
      <p:sp>
        <p:nvSpPr>
          <p:cNvPr id="50178" name="Content Placeholder 2"/>
          <p:cNvSpPr>
            <a:spLocks noGrp="1"/>
          </p:cNvSpPr>
          <p:nvPr>
            <p:ph idx="1"/>
          </p:nvPr>
        </p:nvSpPr>
        <p:spPr/>
        <p:txBody>
          <a:bodyPr/>
          <a:lstStyle/>
          <a:p>
            <a:pPr marL="342900" lvl="2" indent="-342900" eaLnBrk="1" hangingPunct="1"/>
            <a:r>
              <a:rPr lang="en-US" sz="3200" smtClean="0"/>
              <a:t>The district shall within 25 school days</a:t>
            </a:r>
          </a:p>
          <a:p>
            <a:pPr marL="800100" lvl="3" indent="-342900" eaLnBrk="1" hangingPunct="1"/>
            <a:r>
              <a:rPr lang="en-US" sz="2400" smtClean="0"/>
              <a:t>Send written response</a:t>
            </a:r>
          </a:p>
          <a:p>
            <a:pPr marL="800100" lvl="3" indent="-342900" eaLnBrk="1" hangingPunct="1"/>
            <a:r>
              <a:rPr lang="en-US" sz="2400" smtClean="0"/>
              <a:t>Native language</a:t>
            </a:r>
          </a:p>
          <a:p>
            <a:pPr marL="800100" lvl="3" indent="-342900" eaLnBrk="1" hangingPunct="1"/>
            <a:r>
              <a:rPr lang="en-US" sz="2400" smtClean="0"/>
              <a:t>Mode of communication</a:t>
            </a:r>
          </a:p>
          <a:p>
            <a:pPr marL="800100" lvl="3" indent="-342900" eaLnBrk="1" hangingPunct="1"/>
            <a:r>
              <a:rPr lang="en-US" sz="2400" smtClean="0"/>
              <a:t>Request granted/denied</a:t>
            </a:r>
          </a:p>
          <a:p>
            <a:pPr marL="800100" lvl="3" indent="-342900" eaLnBrk="1" hangingPunct="1"/>
            <a:r>
              <a:rPr lang="en-US" sz="2400" smtClean="0"/>
              <a:t>Denied/notice to parents</a:t>
            </a:r>
          </a:p>
          <a:p>
            <a:pPr marL="800100" lvl="3" indent="-342900" eaLnBrk="1" hangingPunct="1"/>
            <a:r>
              <a:rPr lang="en-US" sz="2400" smtClean="0"/>
              <a:t>Right to meet with school officials</a:t>
            </a:r>
          </a:p>
          <a:p>
            <a:pPr marL="800100" lvl="3" indent="-342900" eaLnBrk="1" hangingPunct="1"/>
            <a:r>
              <a:rPr lang="en-US" sz="2400" smtClean="0"/>
              <a:t>Procedural safeguards</a:t>
            </a:r>
          </a:p>
          <a:p>
            <a:pPr eaLnBrk="1" hangingPunct="1"/>
            <a:endParaRPr lang="en-US" smtClean="0"/>
          </a:p>
        </p:txBody>
      </p:sp>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Evaluation Timeline</a:t>
            </a:r>
            <a:br>
              <a:rPr lang="en-US" dirty="0" smtClean="0"/>
            </a:br>
            <a:r>
              <a:rPr lang="en-US" sz="3600" dirty="0" smtClean="0"/>
              <a:t>Parent Initiated</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26"/>
          <p:cNvSpPr>
            <a:spLocks noGrp="1"/>
          </p:cNvSpPr>
          <p:nvPr>
            <p:ph type="sldNum" sz="quarter" idx="12"/>
          </p:nvPr>
        </p:nvSpPr>
        <p:spPr/>
        <p:txBody>
          <a:bodyPr/>
          <a:lstStyle/>
          <a:p>
            <a:pPr>
              <a:defRPr/>
            </a:pPr>
            <a:fld id="{24622CFA-EDEC-46ED-BB38-9FDE96AB1E39}" type="slidenum">
              <a:rPr lang="en-US"/>
              <a:pPr>
                <a:defRPr/>
              </a:pPr>
              <a:t>2</a:t>
            </a:fld>
            <a:endParaRPr lang="en-US"/>
          </a:p>
        </p:txBody>
      </p:sp>
      <p:sp>
        <p:nvSpPr>
          <p:cNvPr id="107522" name="Rectangle 2"/>
          <p:cNvSpPr>
            <a:spLocks noGrp="1"/>
          </p:cNvSpPr>
          <p:nvPr>
            <p:ph type="title" idx="4294967295"/>
          </p:nvPr>
        </p:nvSpPr>
        <p:spPr bwMode="auto"/>
        <p:txBody>
          <a:bodyPr wrap="square" lIns="91440" tIns="45720" rIns="91440" bIns="45720" numCol="1" anchorCtr="0" compatLnSpc="1">
            <a:prstTxWarp prst="textNoShape">
              <a:avLst/>
            </a:prstTxWarp>
          </a:bodyPr>
          <a:lstStyle/>
          <a:p>
            <a:pPr eaLnBrk="1" hangingPunct="1">
              <a:defRPr/>
            </a:pPr>
            <a:r>
              <a:rPr lang="en-US" smtClean="0">
                <a:effectLst/>
              </a:rPr>
              <a:t>IMPORTANT!</a:t>
            </a:r>
          </a:p>
        </p:txBody>
      </p:sp>
      <p:sp>
        <p:nvSpPr>
          <p:cNvPr id="16387" name="Rectangle 3"/>
          <p:cNvSpPr>
            <a:spLocks noGrp="1"/>
          </p:cNvSpPr>
          <p:nvPr>
            <p:ph type="body" idx="4294967295"/>
          </p:nvPr>
        </p:nvSpPr>
        <p:spPr/>
        <p:txBody>
          <a:bodyPr/>
          <a:lstStyle/>
          <a:p>
            <a:pPr eaLnBrk="1" hangingPunct="1"/>
            <a:endParaRPr lang="en-US" smtClean="0"/>
          </a:p>
          <a:p>
            <a:pPr eaLnBrk="1" hangingPunct="1"/>
            <a:endParaRPr lang="en-US" smtClean="0"/>
          </a:p>
          <a:p>
            <a:pPr eaLnBrk="1" hangingPunct="1"/>
            <a:r>
              <a:rPr lang="en-US" smtClean="0"/>
              <a:t>Every District must have a Section 504 Manual to instruct staff how to implement requirements of Section 504.</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4BBC97CA-1581-46F6-9E89-0D8BA0A1FA71}" type="slidenum">
              <a:rPr lang="en-US"/>
              <a:pPr>
                <a:defRPr/>
              </a:pPr>
              <a:t>20</a:t>
            </a:fld>
            <a:endParaRPr lang="en-US"/>
          </a:p>
        </p:txBody>
      </p:sp>
      <p:sp>
        <p:nvSpPr>
          <p:cNvPr id="52226" name="Content Placeholder 2"/>
          <p:cNvSpPr>
            <a:spLocks noGrp="1"/>
          </p:cNvSpPr>
          <p:nvPr>
            <p:ph idx="1"/>
          </p:nvPr>
        </p:nvSpPr>
        <p:spPr/>
        <p:txBody>
          <a:bodyPr/>
          <a:lstStyle/>
          <a:p>
            <a:pPr eaLnBrk="1" hangingPunct="1"/>
            <a:endParaRPr lang="en-US" smtClean="0"/>
          </a:p>
          <a:p>
            <a:pPr eaLnBrk="1" hangingPunct="1"/>
            <a:endParaRPr lang="en-US" smtClean="0"/>
          </a:p>
          <a:p>
            <a:pPr eaLnBrk="1" hangingPunct="1"/>
            <a:r>
              <a:rPr lang="en-US" smtClean="0"/>
              <a:t>Request for consent sent in writing</a:t>
            </a:r>
          </a:p>
          <a:p>
            <a:pPr eaLnBrk="1" hangingPunct="1">
              <a:buFont typeface="Wingdings 3" pitchFamily="18" charset="2"/>
              <a:buNone/>
            </a:pPr>
            <a:endParaRPr lang="en-US" smtClean="0"/>
          </a:p>
          <a:p>
            <a:pPr eaLnBrk="1" hangingPunct="1"/>
            <a:r>
              <a:rPr lang="en-US" smtClean="0"/>
              <a:t>Identify the procedures and types of tests</a:t>
            </a:r>
          </a:p>
          <a:p>
            <a:pPr eaLnBrk="1" hangingPunct="1">
              <a:buFont typeface="Wingdings 3" pitchFamily="18" charset="2"/>
              <a:buNone/>
            </a:pPr>
            <a:endParaRPr lang="en-US" smtClean="0"/>
          </a:p>
          <a:p>
            <a:pPr eaLnBrk="1" hangingPunct="1"/>
            <a:r>
              <a:rPr lang="en-US" smtClean="0"/>
              <a:t>Inform parents of their rights</a:t>
            </a:r>
          </a:p>
        </p:txBody>
      </p:sp>
      <p:sp>
        <p:nvSpPr>
          <p:cNvPr id="2" name="Title 1"/>
          <p:cNvSpPr>
            <a:spLocks noGrp="1"/>
          </p:cNvSpPr>
          <p:nvPr>
            <p:ph type="title"/>
          </p:nvPr>
        </p:nvSpPr>
        <p:spPr/>
        <p:txBody>
          <a:bodyPr>
            <a:normAutofit fontScale="90000"/>
          </a:bodyPr>
          <a:lstStyle/>
          <a:p>
            <a:pPr eaLnBrk="1" fontAlgn="auto" hangingPunct="1">
              <a:spcAft>
                <a:spcPts val="0"/>
              </a:spcAft>
              <a:defRPr/>
            </a:pPr>
            <a:r>
              <a:rPr lang="en-US" sz="4900" dirty="0" smtClean="0"/>
              <a:t>Evaluations</a:t>
            </a:r>
            <a:br>
              <a:rPr lang="en-US" sz="4900" dirty="0" smtClean="0"/>
            </a:br>
            <a:r>
              <a:rPr lang="en-US" sz="3600" dirty="0" smtClean="0"/>
              <a:t>District Initiated</a:t>
            </a:r>
            <a:endParaRPr lang="en-US" sz="36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93FDE636-1144-4427-9018-17C2C3FB455B}" type="slidenum">
              <a:rPr lang="en-US"/>
              <a:pPr>
                <a:defRPr/>
              </a:pPr>
              <a:t>21</a:t>
            </a:fld>
            <a:endParaRPr lang="en-US"/>
          </a:p>
        </p:txBody>
      </p:sp>
      <p:sp>
        <p:nvSpPr>
          <p:cNvPr id="54274" name="Content Placeholder 2"/>
          <p:cNvSpPr>
            <a:spLocks noGrp="1"/>
          </p:cNvSpPr>
          <p:nvPr>
            <p:ph idx="1"/>
          </p:nvPr>
        </p:nvSpPr>
        <p:spPr/>
        <p:txBody>
          <a:bodyPr/>
          <a:lstStyle/>
          <a:p>
            <a:pPr eaLnBrk="1" hangingPunct="1"/>
            <a:r>
              <a:rPr lang="en-US" smtClean="0"/>
              <a:t>The district should</a:t>
            </a:r>
          </a:p>
          <a:p>
            <a:pPr lvl="1" eaLnBrk="1" hangingPunct="1"/>
            <a:r>
              <a:rPr lang="en-US" smtClean="0"/>
              <a:t>Establish standards and procedures for the evaluation and placement, including</a:t>
            </a:r>
          </a:p>
          <a:p>
            <a:pPr lvl="2" eaLnBrk="1" hangingPunct="1"/>
            <a:r>
              <a:rPr lang="en-US" smtClean="0"/>
              <a:t>Tests and other evaluation material</a:t>
            </a:r>
          </a:p>
          <a:p>
            <a:pPr lvl="2" eaLnBrk="1" hangingPunct="1"/>
            <a:r>
              <a:rPr lang="en-US" smtClean="0"/>
              <a:t>Information from a variety of sources including aptitude and achievement tests, teacher recommendations, physical condition, social or cultural background and adaptive behavior</a:t>
            </a:r>
          </a:p>
          <a:p>
            <a:pPr lvl="2" eaLnBrk="1" hangingPunct="1"/>
            <a:r>
              <a:rPr lang="en-US" smtClean="0"/>
              <a:t>Medical reports related to physical/mental impairment</a:t>
            </a:r>
          </a:p>
          <a:p>
            <a:pPr lvl="2" eaLnBrk="1" hangingPunct="1"/>
            <a:r>
              <a:rPr lang="en-US" smtClean="0"/>
              <a:t>Parent information</a:t>
            </a:r>
          </a:p>
          <a:p>
            <a:pPr lvl="1" eaLnBrk="1" hangingPunct="1"/>
            <a:endParaRPr lang="en-US" smtClean="0"/>
          </a:p>
        </p:txBody>
      </p:sp>
      <p:sp>
        <p:nvSpPr>
          <p:cNvPr id="2" name="Title 1"/>
          <p:cNvSpPr>
            <a:spLocks noGrp="1"/>
          </p:cNvSpPr>
          <p:nvPr>
            <p:ph type="title"/>
          </p:nvPr>
        </p:nvSpPr>
        <p:spPr/>
        <p:txBody>
          <a:bodyPr>
            <a:noAutofit/>
          </a:bodyPr>
          <a:lstStyle/>
          <a:p>
            <a:pPr eaLnBrk="1" fontAlgn="auto" hangingPunct="1">
              <a:spcAft>
                <a:spcPts val="0"/>
              </a:spcAft>
              <a:defRPr/>
            </a:pPr>
            <a:r>
              <a:rPr lang="en-US" dirty="0" smtClean="0"/>
              <a:t>What is Required for an Evaluation?</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0FD103AA-B8CA-4C52-AED3-19C73BE61A3E}" type="slidenum">
              <a:rPr lang="en-US"/>
              <a:pPr>
                <a:defRPr/>
              </a:pPr>
              <a:t>22</a:t>
            </a:fld>
            <a:endParaRPr lang="en-US"/>
          </a:p>
        </p:txBody>
      </p:sp>
      <p:sp>
        <p:nvSpPr>
          <p:cNvPr id="56322" name="Content Placeholder 2"/>
          <p:cNvSpPr>
            <a:spLocks noGrp="1"/>
          </p:cNvSpPr>
          <p:nvPr>
            <p:ph idx="1"/>
          </p:nvPr>
        </p:nvSpPr>
        <p:spPr/>
        <p:txBody>
          <a:bodyPr/>
          <a:lstStyle/>
          <a:p>
            <a:pPr marL="457200" lvl="1" indent="0" eaLnBrk="1" hangingPunct="1">
              <a:buFont typeface="Verdana" pitchFamily="34" charset="0"/>
              <a:buNone/>
            </a:pPr>
            <a:r>
              <a:rPr lang="en-US" smtClean="0"/>
              <a:t>District should have</a:t>
            </a:r>
          </a:p>
          <a:p>
            <a:pPr marL="457200" lvl="1" indent="0" eaLnBrk="1" hangingPunct="1">
              <a:buFont typeface="Verdana" pitchFamily="34" charset="0"/>
              <a:buNone/>
            </a:pPr>
            <a:endParaRPr lang="en-US" smtClean="0"/>
          </a:p>
          <a:p>
            <a:pPr marL="457200" lvl="1" indent="0" eaLnBrk="1" hangingPunct="1"/>
            <a:r>
              <a:rPr lang="en-US" smtClean="0"/>
              <a:t>	policies and procedures</a:t>
            </a:r>
          </a:p>
          <a:p>
            <a:pPr marL="457200" lvl="1" indent="0" eaLnBrk="1" hangingPunct="1"/>
            <a:endParaRPr lang="en-US" smtClean="0"/>
          </a:p>
          <a:p>
            <a:pPr marL="457200" lvl="1" indent="0" eaLnBrk="1" hangingPunct="1"/>
            <a:r>
              <a:rPr lang="en-US" smtClean="0"/>
              <a:t>	current and updated forms</a:t>
            </a:r>
          </a:p>
          <a:p>
            <a:pPr marL="457200" lvl="1" indent="0" eaLnBrk="1" hangingPunct="1"/>
            <a:endParaRPr lang="en-US" smtClean="0"/>
          </a:p>
          <a:p>
            <a:pPr marL="457200" lvl="1" indent="0" eaLnBrk="1" hangingPunct="1"/>
            <a:r>
              <a:rPr lang="en-US" smtClean="0"/>
              <a:t>	a Section 504 coordinator who is up-to-date</a:t>
            </a:r>
          </a:p>
          <a:p>
            <a:pPr marL="457200" lvl="1" indent="0" eaLnBrk="1" hangingPunct="1">
              <a:buFont typeface="Verdana" pitchFamily="34" charset="0"/>
              <a:buNone/>
            </a:pPr>
            <a:endParaRPr lang="en-US" smtClean="0"/>
          </a:p>
          <a:p>
            <a:pPr marL="457200" lvl="1" indent="0" eaLnBrk="1" hangingPunct="1"/>
            <a:r>
              <a:rPr lang="en-US" smtClean="0"/>
              <a:t>	informative sessions with teachers and staff</a:t>
            </a:r>
          </a:p>
          <a:p>
            <a:pPr marL="457200" lvl="1" indent="0" eaLnBrk="1" hangingPunct="1"/>
            <a:endParaRPr lang="en-US" smtClean="0"/>
          </a:p>
          <a:p>
            <a:pPr marL="457200" lvl="1" indent="0" eaLnBrk="1" hangingPunct="1"/>
            <a:endParaRPr lang="en-US" smtClean="0"/>
          </a:p>
          <a:p>
            <a:pPr marL="457200" lvl="1" indent="0" eaLnBrk="1" hangingPunct="1">
              <a:buFont typeface="Verdana" pitchFamily="34" charset="0"/>
              <a:buNone/>
            </a:pPr>
            <a:endParaRPr lang="en-US" smtClean="0"/>
          </a:p>
          <a:p>
            <a:pPr marL="457200" lvl="1" indent="0" eaLnBrk="1" hangingPunct="1"/>
            <a:endParaRPr lang="en-US" smtClean="0"/>
          </a:p>
        </p:txBody>
      </p:sp>
      <p:sp>
        <p:nvSpPr>
          <p:cNvPr id="2" name="Title 1"/>
          <p:cNvSpPr>
            <a:spLocks noGrp="1"/>
          </p:cNvSpPr>
          <p:nvPr>
            <p:ph type="title"/>
          </p:nvPr>
        </p:nvSpPr>
        <p:spPr>
          <a:xfrm>
            <a:off x="261937" y="6350"/>
            <a:ext cx="8229601" cy="1143000"/>
          </a:xfrm>
        </p:spPr>
        <p:txBody>
          <a:bodyPr/>
          <a:lstStyle/>
          <a:p>
            <a:pPr eaLnBrk="1" fontAlgn="auto" hangingPunct="1">
              <a:spcAft>
                <a:spcPts val="0"/>
              </a:spcAft>
              <a:defRPr/>
            </a:pPr>
            <a:r>
              <a:rPr lang="en-US" dirty="0" smtClean="0"/>
              <a:t>Must haves</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F9DBFFC3-4249-4C32-BC22-93EA305F48C4}" type="slidenum">
              <a:rPr lang="en-US"/>
              <a:pPr>
                <a:defRPr/>
              </a:pPr>
              <a:t>23</a:t>
            </a:fld>
            <a:endParaRPr lang="en-US"/>
          </a:p>
        </p:txBody>
      </p:sp>
      <p:sp>
        <p:nvSpPr>
          <p:cNvPr id="58370" name="Content Placeholder 2"/>
          <p:cNvSpPr>
            <a:spLocks noGrp="1"/>
          </p:cNvSpPr>
          <p:nvPr>
            <p:ph idx="1"/>
          </p:nvPr>
        </p:nvSpPr>
        <p:spPr/>
        <p:txBody>
          <a:bodyPr/>
          <a:lstStyle/>
          <a:p>
            <a:pPr marL="457200" lvl="1" indent="0" eaLnBrk="1" hangingPunct="1">
              <a:buFont typeface="Verdana" pitchFamily="34" charset="0"/>
              <a:buNone/>
            </a:pPr>
            <a:r>
              <a:rPr lang="en-US" smtClean="0"/>
              <a:t>Evaluations: District should </a:t>
            </a:r>
          </a:p>
          <a:p>
            <a:pPr eaLnBrk="1" hangingPunct="1">
              <a:buFont typeface="Wingdings 3" pitchFamily="18" charset="2"/>
              <a:buNone/>
            </a:pPr>
            <a:endParaRPr lang="en-US" smtClean="0"/>
          </a:p>
          <a:p>
            <a:pPr eaLnBrk="1" hangingPunct="1"/>
            <a:r>
              <a:rPr lang="en-US" smtClean="0"/>
              <a:t>receive written parental consent</a:t>
            </a:r>
          </a:p>
          <a:p>
            <a:pPr eaLnBrk="1" hangingPunct="1"/>
            <a:r>
              <a:rPr lang="en-US" smtClean="0"/>
              <a:t> provide the parent with procedural safe  guards </a:t>
            </a:r>
          </a:p>
          <a:p>
            <a:pPr eaLnBrk="1" hangingPunct="1"/>
            <a:r>
              <a:rPr lang="en-US" smtClean="0"/>
              <a:t>establish a group of persons who know the child</a:t>
            </a:r>
          </a:p>
          <a:p>
            <a:pPr eaLnBrk="1" hangingPunct="1"/>
            <a:r>
              <a:rPr lang="en-US" smtClean="0"/>
              <a:t>look at a “variety of sources”</a:t>
            </a:r>
          </a:p>
          <a:p>
            <a:pPr eaLnBrk="1" hangingPunct="1"/>
            <a:r>
              <a:rPr lang="en-US" smtClean="0"/>
              <a:t>native language, if necessary</a:t>
            </a:r>
          </a:p>
          <a:p>
            <a:pPr eaLnBrk="1" hangingPunct="1"/>
            <a:endParaRPr lang="en-US" smtClean="0"/>
          </a:p>
        </p:txBody>
      </p:sp>
      <p:sp>
        <p:nvSpPr>
          <p:cNvPr id="2" name="Title 1"/>
          <p:cNvSpPr>
            <a:spLocks noGrp="1"/>
          </p:cNvSpPr>
          <p:nvPr>
            <p:ph type="title"/>
          </p:nvPr>
        </p:nvSpPr>
        <p:spPr/>
        <p:txBody>
          <a:bodyPr/>
          <a:lstStyle/>
          <a:p>
            <a:pPr eaLnBrk="1" fontAlgn="auto" hangingPunct="1">
              <a:spcAft>
                <a:spcPts val="0"/>
              </a:spcAft>
              <a:defRPr/>
            </a:pPr>
            <a:r>
              <a:rPr lang="en-US" dirty="0" smtClean="0"/>
              <a:t>Must Haves, </a:t>
            </a:r>
            <a:r>
              <a:rPr lang="en-US" dirty="0" err="1" smtClean="0"/>
              <a:t>con’t</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C6C3720F-73B9-429B-A2F2-4DB64163A84A}" type="slidenum">
              <a:rPr lang="en-US"/>
              <a:pPr>
                <a:defRPr/>
              </a:pPr>
              <a:t>24</a:t>
            </a:fld>
            <a:endParaRPr lang="en-US"/>
          </a:p>
        </p:txBody>
      </p:sp>
      <p:sp>
        <p:nvSpPr>
          <p:cNvPr id="60418" name="Content Placeholder 2"/>
          <p:cNvSpPr>
            <a:spLocks noGrp="1"/>
          </p:cNvSpPr>
          <p:nvPr>
            <p:ph idx="1"/>
          </p:nvPr>
        </p:nvSpPr>
        <p:spPr/>
        <p:txBody>
          <a:bodyPr/>
          <a:lstStyle/>
          <a:p>
            <a:pPr marL="0" indent="0" eaLnBrk="1" hangingPunct="1">
              <a:buFont typeface="Wingdings 3" pitchFamily="18" charset="2"/>
              <a:buNone/>
            </a:pPr>
            <a:r>
              <a:rPr lang="en-US" smtClean="0"/>
              <a:t> </a:t>
            </a:r>
          </a:p>
          <a:p>
            <a:pPr lvl="1" eaLnBrk="1" hangingPunct="1"/>
            <a:r>
              <a:rPr lang="en-US" smtClean="0"/>
              <a:t>Procedures should include provisions for periodic reevaluations of students</a:t>
            </a:r>
          </a:p>
          <a:p>
            <a:pPr lvl="1" eaLnBrk="1" hangingPunct="1"/>
            <a:r>
              <a:rPr lang="en-US" smtClean="0"/>
              <a:t>No timeline for conducting reevaluations is included in law</a:t>
            </a:r>
          </a:p>
          <a:p>
            <a:pPr lvl="1" eaLnBrk="1" hangingPunct="1"/>
            <a:r>
              <a:rPr lang="en-US" smtClean="0"/>
              <a:t>BUT suggested-”…procedure consistent with the Education for the Handicapped Act is one means of meeting this requirement.”</a:t>
            </a:r>
          </a:p>
          <a:p>
            <a:pPr lvl="1" eaLnBrk="1" hangingPunct="1"/>
            <a:endParaRPr lang="en-US" smtClean="0"/>
          </a:p>
          <a:p>
            <a:pPr lvl="1" eaLnBrk="1" hangingPunct="1"/>
            <a:endParaRPr lang="en-US" smtClean="0"/>
          </a:p>
        </p:txBody>
      </p:sp>
      <p:sp>
        <p:nvSpPr>
          <p:cNvPr id="2" name="Title 1"/>
          <p:cNvSpPr>
            <a:spLocks noGrp="1"/>
          </p:cNvSpPr>
          <p:nvPr>
            <p:ph type="title"/>
          </p:nvPr>
        </p:nvSpPr>
        <p:spPr/>
        <p:txBody>
          <a:bodyPr/>
          <a:lstStyle/>
          <a:p>
            <a:pPr eaLnBrk="1" fontAlgn="auto" hangingPunct="1">
              <a:spcAft>
                <a:spcPts val="0"/>
              </a:spcAft>
              <a:defRPr/>
            </a:pPr>
            <a:r>
              <a:rPr lang="en-US" dirty="0" smtClean="0"/>
              <a:t>What about Reevaluations?</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7261859B-510D-4DF1-A14C-77AD50C7E890}" type="slidenum">
              <a:rPr lang="en-US"/>
              <a:pPr>
                <a:defRPr/>
              </a:pPr>
              <a:t>25</a:t>
            </a:fld>
            <a:endParaRPr lang="en-US"/>
          </a:p>
        </p:txBody>
      </p:sp>
      <p:sp>
        <p:nvSpPr>
          <p:cNvPr id="103426" name="Rectangle 2"/>
          <p:cNvSpPr>
            <a:spLocks noGrp="1"/>
          </p:cNvSpPr>
          <p:nvPr>
            <p:ph type="title"/>
          </p:nvPr>
        </p:nvSpPr>
        <p:spPr bwMode="auto"/>
        <p:txBody>
          <a:bodyPr wrap="square" lIns="91440" tIns="45720" rIns="91440" bIns="45720" numCol="1" anchorCtr="0" compatLnSpc="1">
            <a:prstTxWarp prst="textNoShape">
              <a:avLst/>
            </a:prstTxWarp>
          </a:bodyPr>
          <a:lstStyle/>
          <a:p>
            <a:pPr eaLnBrk="1" hangingPunct="1">
              <a:defRPr/>
            </a:pPr>
            <a:r>
              <a:rPr lang="en-US" sz="2800" smtClean="0">
                <a:effectLst/>
              </a:rPr>
              <a:t>Education for the Handicapped Act</a:t>
            </a:r>
          </a:p>
        </p:txBody>
      </p:sp>
      <p:sp>
        <p:nvSpPr>
          <p:cNvPr id="62467" name="Rectangle 3"/>
          <p:cNvSpPr>
            <a:spLocks noGrp="1"/>
          </p:cNvSpPr>
          <p:nvPr>
            <p:ph type="body" idx="1"/>
          </p:nvPr>
        </p:nvSpPr>
        <p:spPr/>
        <p:txBody>
          <a:bodyPr/>
          <a:lstStyle/>
          <a:p>
            <a:pPr eaLnBrk="1" hangingPunct="1"/>
            <a:r>
              <a:rPr lang="en-US" sz="2300" b="1" smtClean="0"/>
              <a:t>§ 300.303   Reevaluations.</a:t>
            </a:r>
          </a:p>
          <a:p>
            <a:pPr eaLnBrk="1" hangingPunct="1"/>
            <a:r>
              <a:rPr lang="en-US" sz="2300" smtClean="0"/>
              <a:t>(a) General. A public agency must ensure that a reevaluation of each child with a disability is conducted in accordance with §§300.304 through 300.311—</a:t>
            </a:r>
          </a:p>
          <a:p>
            <a:pPr eaLnBrk="1" hangingPunct="1"/>
            <a:r>
              <a:rPr lang="en-US" sz="2300" smtClean="0"/>
              <a:t>(1) If the public agency determines that the educational or related services needs, including improved academic achievement and functional performance, of the child warrant a reevaluation; or</a:t>
            </a:r>
          </a:p>
          <a:p>
            <a:pPr eaLnBrk="1" hangingPunct="1"/>
            <a:r>
              <a:rPr lang="en-US" sz="2300" smtClean="0"/>
              <a:t>(2) If the child’s parent or teacher requests a reevaluation.</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2C86FB59-48F8-488D-84B2-CE3555CB2EEC}" type="slidenum">
              <a:rPr lang="en-US"/>
              <a:pPr>
                <a:defRPr/>
              </a:pPr>
              <a:t>26</a:t>
            </a:fld>
            <a:endParaRPr lang="en-US"/>
          </a:p>
        </p:txBody>
      </p:sp>
      <p:sp>
        <p:nvSpPr>
          <p:cNvPr id="128002" name="Rectangle 2"/>
          <p:cNvSpPr>
            <a:spLocks noGrp="1"/>
          </p:cNvSpPr>
          <p:nvPr>
            <p:ph type="title"/>
          </p:nvPr>
        </p:nvSpPr>
        <p:spPr bwMode="auto"/>
        <p:txBody>
          <a:bodyPr wrap="square" lIns="91440" tIns="45720" rIns="91440" bIns="45720" numCol="1" anchorCtr="0" compatLnSpc="1">
            <a:prstTxWarp prst="textNoShape">
              <a:avLst/>
            </a:prstTxWarp>
          </a:bodyPr>
          <a:lstStyle/>
          <a:p>
            <a:pPr eaLnBrk="1" hangingPunct="1">
              <a:defRPr/>
            </a:pPr>
            <a:r>
              <a:rPr lang="en-US" sz="2800" smtClean="0">
                <a:effectLst/>
              </a:rPr>
              <a:t>Education for the Handicapped Act </a:t>
            </a:r>
            <a:r>
              <a:rPr lang="en-US" sz="2000" b="0" smtClean="0">
                <a:effectLst/>
              </a:rPr>
              <a:t>(con’t)</a:t>
            </a:r>
            <a:endParaRPr lang="en-US" sz="2800" smtClean="0">
              <a:effectLst/>
            </a:endParaRPr>
          </a:p>
        </p:txBody>
      </p:sp>
      <p:sp>
        <p:nvSpPr>
          <p:cNvPr id="63491" name="Rectangle 3"/>
          <p:cNvSpPr>
            <a:spLocks noGrp="1"/>
          </p:cNvSpPr>
          <p:nvPr>
            <p:ph type="body" idx="1"/>
          </p:nvPr>
        </p:nvSpPr>
        <p:spPr/>
        <p:txBody>
          <a:bodyPr/>
          <a:lstStyle/>
          <a:p>
            <a:pPr eaLnBrk="1" hangingPunct="1"/>
            <a:r>
              <a:rPr lang="en-US" smtClean="0"/>
              <a:t>(b) Limitation. A reevaluation conducted under paragraph (a) of this section—</a:t>
            </a:r>
          </a:p>
          <a:p>
            <a:pPr eaLnBrk="1" hangingPunct="1"/>
            <a:r>
              <a:rPr lang="en-US" smtClean="0"/>
              <a:t>(1) May occur not more than once a year, unless the parent and the public agency agree otherwise; and</a:t>
            </a:r>
          </a:p>
          <a:p>
            <a:pPr eaLnBrk="1" hangingPunct="1"/>
            <a:r>
              <a:rPr lang="en-US" smtClean="0"/>
              <a:t>(2) Must occur at least once every 3 years, unless the parent and the public agency agree that a reevaluation is unnecessary.</a:t>
            </a:r>
          </a:p>
          <a:p>
            <a:pPr eaLnBrk="1" hangingPunct="1"/>
            <a:r>
              <a:rPr lang="en-US" smtClean="0"/>
              <a:t>(Authority: 20 U.S.C. 1414(a)(2))</a:t>
            </a:r>
          </a:p>
          <a:p>
            <a:pPr eaLnBrk="1" hangingPunct="1"/>
            <a:endParaRPr lang="en-US" smtClean="0"/>
          </a:p>
          <a:p>
            <a:pPr eaLnBrk="1" hangingPunct="1">
              <a:buFont typeface="Wingdings 3" pitchFamily="18" charset="2"/>
              <a:buNone/>
            </a:pPr>
            <a:endParaRPr lang="en-US"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9C2FF368-173C-49B6-AA2F-CEA2712D9ABE}" type="slidenum">
              <a:rPr lang="en-US"/>
              <a:pPr>
                <a:defRPr/>
              </a:pPr>
              <a:t>27</a:t>
            </a:fld>
            <a:endParaRPr lang="en-US"/>
          </a:p>
        </p:txBody>
      </p:sp>
      <p:sp>
        <p:nvSpPr>
          <p:cNvPr id="64514" name="Content Placeholder 2"/>
          <p:cNvSpPr>
            <a:spLocks noGrp="1"/>
          </p:cNvSpPr>
          <p:nvPr>
            <p:ph idx="1"/>
          </p:nvPr>
        </p:nvSpPr>
        <p:spPr>
          <a:xfrm>
            <a:off x="457200" y="2133600"/>
            <a:ext cx="8229600" cy="3992563"/>
          </a:xfrm>
        </p:spPr>
        <p:txBody>
          <a:bodyPr/>
          <a:lstStyle/>
          <a:p>
            <a:pPr eaLnBrk="1" hangingPunct="1"/>
            <a:endParaRPr lang="en-US" smtClean="0"/>
          </a:p>
          <a:p>
            <a:pPr eaLnBrk="1" hangingPunct="1"/>
            <a:r>
              <a:rPr lang="en-US" smtClean="0"/>
              <a:t>District must conduct an evaluation</a:t>
            </a:r>
          </a:p>
          <a:p>
            <a:pPr eaLnBrk="1" hangingPunct="1"/>
            <a:r>
              <a:rPr lang="en-US" smtClean="0"/>
              <a:t>Neither the Amendments Act or Section 504 obligates a district to provide aids that the student does not need</a:t>
            </a:r>
          </a:p>
          <a:p>
            <a:pPr eaLnBrk="1" hangingPunct="1"/>
            <a:r>
              <a:rPr lang="en-US" smtClean="0"/>
              <a:t>The student is still a student with a disability</a:t>
            </a:r>
          </a:p>
        </p:txBody>
      </p:sp>
      <p:sp>
        <p:nvSpPr>
          <p:cNvPr id="2" name="Title 1"/>
          <p:cNvSpPr>
            <a:spLocks noGrp="1"/>
          </p:cNvSpPr>
          <p:nvPr>
            <p:ph type="title"/>
          </p:nvPr>
        </p:nvSpPr>
        <p:spPr>
          <a:xfrm>
            <a:off x="457200" y="274638"/>
            <a:ext cx="8229600" cy="1858962"/>
          </a:xfrm>
        </p:spPr>
        <p:txBody>
          <a:bodyPr>
            <a:noAutofit/>
          </a:bodyPr>
          <a:lstStyle/>
          <a:p>
            <a:pPr eaLnBrk="1" fontAlgn="auto" hangingPunct="1">
              <a:spcAft>
                <a:spcPts val="0"/>
              </a:spcAft>
              <a:defRPr/>
            </a:pPr>
            <a:r>
              <a:rPr lang="en-US" dirty="0" smtClean="0"/>
              <a:t/>
            </a:r>
            <a:br>
              <a:rPr lang="en-US" dirty="0" smtClean="0"/>
            </a:br>
            <a:r>
              <a:rPr lang="en-US" dirty="0"/>
              <a:t/>
            </a:r>
            <a:br>
              <a:rPr lang="en-US" dirty="0"/>
            </a:br>
            <a:r>
              <a:rPr lang="en-US" dirty="0" smtClean="0"/>
              <a:t>What about a student who has a disability but does not need related services?</a:t>
            </a:r>
            <a:br>
              <a:rPr lang="en-US" dirty="0" smtClean="0"/>
            </a:br>
            <a:r>
              <a:rPr lang="en-US" dirty="0"/>
              <a:t/>
            </a:r>
            <a:br>
              <a:rPr lang="en-US" dirty="0"/>
            </a:b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29CA8B87-CE0E-4DE7-B63E-DC452C3C070F}" type="slidenum">
              <a:rPr lang="en-US"/>
              <a:pPr>
                <a:defRPr/>
              </a:pPr>
              <a:t>28</a:t>
            </a:fld>
            <a:endParaRPr lang="en-US"/>
          </a:p>
        </p:txBody>
      </p:sp>
      <p:sp>
        <p:nvSpPr>
          <p:cNvPr id="66562" name="Content Placeholder 2"/>
          <p:cNvSpPr>
            <a:spLocks noGrp="1"/>
          </p:cNvSpPr>
          <p:nvPr>
            <p:ph idx="1"/>
          </p:nvPr>
        </p:nvSpPr>
        <p:spPr/>
        <p:txBody>
          <a:bodyPr/>
          <a:lstStyle/>
          <a:p>
            <a:pPr eaLnBrk="1" hangingPunct="1"/>
            <a:r>
              <a:rPr lang="en-US" smtClean="0"/>
              <a:t>22 PA Code Chapter 15-15.7</a:t>
            </a:r>
          </a:p>
          <a:p>
            <a:pPr lvl="1" eaLnBrk="1" hangingPunct="1"/>
            <a:r>
              <a:rPr lang="en-US" smtClean="0"/>
              <a:t>In writing-no oral agreements</a:t>
            </a:r>
          </a:p>
          <a:p>
            <a:pPr lvl="1" eaLnBrk="1" hangingPunct="1"/>
            <a:r>
              <a:rPr lang="en-US" smtClean="0"/>
              <a:t>Beginning date-ending date-modification date</a:t>
            </a:r>
          </a:p>
          <a:p>
            <a:pPr lvl="1" eaLnBrk="1" hangingPunct="1"/>
            <a:r>
              <a:rPr lang="en-US" smtClean="0"/>
              <a:t>Related aids, services accommodations</a:t>
            </a:r>
          </a:p>
          <a:p>
            <a:pPr eaLnBrk="1" hangingPunct="1"/>
            <a:r>
              <a:rPr lang="en-US" smtClean="0"/>
              <a:t>BEC - Implementation of Chapter 15</a:t>
            </a:r>
          </a:p>
          <a:p>
            <a:pPr lvl="1" eaLnBrk="1" hangingPunct="1"/>
            <a:r>
              <a:rPr lang="en-US" smtClean="0"/>
              <a:t>Identifies the duties of the LEA</a:t>
            </a:r>
          </a:p>
          <a:p>
            <a:pPr lvl="1" eaLnBrk="1" hangingPunct="1"/>
            <a:r>
              <a:rPr lang="en-US" smtClean="0"/>
              <a:t>Sample forms</a:t>
            </a:r>
          </a:p>
          <a:p>
            <a:pPr eaLnBrk="1" hangingPunct="1"/>
            <a:endParaRPr lang="en-US" smtClean="0"/>
          </a:p>
        </p:txBody>
      </p:sp>
      <p:sp>
        <p:nvSpPr>
          <p:cNvPr id="2" name="Title 1"/>
          <p:cNvSpPr>
            <a:spLocks noGrp="1"/>
          </p:cNvSpPr>
          <p:nvPr>
            <p:ph type="title"/>
          </p:nvPr>
        </p:nvSpPr>
        <p:spPr/>
        <p:txBody>
          <a:bodyPr/>
          <a:lstStyle/>
          <a:p>
            <a:pPr eaLnBrk="1" fontAlgn="auto" hangingPunct="1">
              <a:spcAft>
                <a:spcPts val="0"/>
              </a:spcAft>
              <a:defRPr/>
            </a:pPr>
            <a:r>
              <a:rPr lang="en-US" dirty="0" smtClean="0"/>
              <a:t>The Service Agreement</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A3687C90-BD3E-421E-B236-2339868F6C09}" type="slidenum">
              <a:rPr lang="en-US"/>
              <a:pPr>
                <a:defRPr/>
              </a:pPr>
              <a:t>29</a:t>
            </a:fld>
            <a:endParaRPr lang="en-US"/>
          </a:p>
        </p:txBody>
      </p:sp>
      <p:sp>
        <p:nvSpPr>
          <p:cNvPr id="68610" name="Content Placeholder 2"/>
          <p:cNvSpPr>
            <a:spLocks noGrp="1"/>
          </p:cNvSpPr>
          <p:nvPr>
            <p:ph idx="1"/>
          </p:nvPr>
        </p:nvSpPr>
        <p:spPr/>
        <p:txBody>
          <a:bodyPr/>
          <a:lstStyle/>
          <a:p>
            <a:pPr eaLnBrk="1" hangingPunct="1"/>
            <a:r>
              <a:rPr lang="en-US" smtClean="0"/>
              <a:t>Both the LEA and the parents must sign off on the agreement plan</a:t>
            </a:r>
          </a:p>
          <a:p>
            <a:pPr eaLnBrk="1" hangingPunct="1"/>
            <a:r>
              <a:rPr lang="en-US" smtClean="0"/>
              <a:t>Reevaluations may be conducted “consistent with the Education for the Handicapped Act …” as a way of meeting this requirement.</a:t>
            </a:r>
          </a:p>
        </p:txBody>
      </p:sp>
      <p:sp>
        <p:nvSpPr>
          <p:cNvPr id="2" name="Title 1"/>
          <p:cNvSpPr>
            <a:spLocks noGrp="1"/>
          </p:cNvSpPr>
          <p:nvPr>
            <p:ph type="title"/>
          </p:nvPr>
        </p:nvSpPr>
        <p:spPr/>
        <p:txBody>
          <a:bodyPr/>
          <a:lstStyle/>
          <a:p>
            <a:pPr eaLnBrk="1" fontAlgn="auto" hangingPunct="1">
              <a:spcAft>
                <a:spcPts val="0"/>
              </a:spcAft>
              <a:defRPr/>
            </a:pPr>
            <a:r>
              <a:rPr lang="en-US" dirty="0" smtClean="0"/>
              <a:t>More Service Agreement</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06274D62-C91F-4D88-A766-D5EBEA35AEF4}" type="slidenum">
              <a:rPr lang="en-US"/>
              <a:pPr>
                <a:defRPr/>
              </a:pPr>
              <a:t>3</a:t>
            </a:fld>
            <a:endParaRPr lang="en-US"/>
          </a:p>
        </p:txBody>
      </p:sp>
      <p:sp>
        <p:nvSpPr>
          <p:cNvPr id="17410" name="Content Placeholder 2"/>
          <p:cNvSpPr>
            <a:spLocks noGrp="1"/>
          </p:cNvSpPr>
          <p:nvPr>
            <p:ph idx="1"/>
          </p:nvPr>
        </p:nvSpPr>
        <p:spPr/>
        <p:txBody>
          <a:bodyPr/>
          <a:lstStyle/>
          <a:p>
            <a:pPr eaLnBrk="1" hangingPunct="1"/>
            <a:r>
              <a:rPr lang="en-US" sz="2400" smtClean="0">
                <a:latin typeface="Times New Roman" pitchFamily="18" charset="0"/>
                <a:cs typeface="Times New Roman" pitchFamily="18" charset="0"/>
              </a:rPr>
              <a:t>How do I respond?</a:t>
            </a:r>
          </a:p>
          <a:p>
            <a:pPr lvl="1" eaLnBrk="1" hangingPunct="1"/>
            <a:r>
              <a:rPr lang="en-US" sz="2400" smtClean="0">
                <a:latin typeface="Times New Roman" pitchFamily="18" charset="0"/>
                <a:cs typeface="Times New Roman" pitchFamily="18" charset="0"/>
              </a:rPr>
              <a:t>Physician’s diagnosis requires a Section 504 service agreement</a:t>
            </a:r>
          </a:p>
          <a:p>
            <a:pPr lvl="1" eaLnBrk="1" hangingPunct="1"/>
            <a:r>
              <a:rPr lang="en-US" sz="2400" smtClean="0">
                <a:latin typeface="Times New Roman" pitchFamily="18" charset="0"/>
                <a:cs typeface="Times New Roman" pitchFamily="18" charset="0"/>
              </a:rPr>
              <a:t>Exited from special education requires a Section 504 service agreement</a:t>
            </a:r>
          </a:p>
          <a:p>
            <a:pPr lvl="1" eaLnBrk="1" hangingPunct="1"/>
            <a:r>
              <a:rPr lang="en-US" sz="2400" smtClean="0">
                <a:latin typeface="Times New Roman" pitchFamily="18" charset="0"/>
                <a:cs typeface="Times New Roman" pitchFamily="18" charset="0"/>
              </a:rPr>
              <a:t>Parent withdraws consent for special education required a Section 504 service agreement</a:t>
            </a:r>
          </a:p>
          <a:p>
            <a:pPr lvl="1" eaLnBrk="1" hangingPunct="1"/>
            <a:r>
              <a:rPr lang="en-US" sz="2400" smtClean="0">
                <a:latin typeface="Times New Roman" pitchFamily="18" charset="0"/>
                <a:cs typeface="Times New Roman" pitchFamily="18" charset="0"/>
              </a:rPr>
              <a:t>Parent disagreement with a Section 504 evaluation requires an independent educational evaluation at public expense</a:t>
            </a:r>
          </a:p>
          <a:p>
            <a:pPr lvl="1" eaLnBrk="1" hangingPunct="1"/>
            <a:r>
              <a:rPr lang="en-US" sz="2400" smtClean="0">
                <a:latin typeface="Times New Roman" pitchFamily="18" charset="0"/>
                <a:cs typeface="Times New Roman" pitchFamily="18" charset="0"/>
              </a:rPr>
              <a:t>Parent elects not to attend the Section 504 meeting requires rescheduling the meeting at parental convenience</a:t>
            </a:r>
            <a:r>
              <a:rPr lang="en-US" sz="2000" smtClean="0"/>
              <a:t>.</a:t>
            </a:r>
          </a:p>
          <a:p>
            <a:pPr eaLnBrk="1" hangingPunct="1"/>
            <a:endParaRPr lang="en-US" smtClean="0"/>
          </a:p>
        </p:txBody>
      </p:sp>
      <p:sp>
        <p:nvSpPr>
          <p:cNvPr id="2" name="Title 1"/>
          <p:cNvSpPr>
            <a:spLocks noGrp="1"/>
          </p:cNvSpPr>
          <p:nvPr>
            <p:ph type="title"/>
          </p:nvPr>
        </p:nvSpPr>
        <p:spPr/>
        <p:txBody>
          <a:bodyPr/>
          <a:lstStyle/>
          <a:p>
            <a:pPr eaLnBrk="1" fontAlgn="auto" hangingPunct="1">
              <a:spcAft>
                <a:spcPts val="0"/>
              </a:spcAft>
              <a:defRPr/>
            </a:pPr>
            <a:r>
              <a:rPr lang="en-US" dirty="0" smtClean="0"/>
              <a:t>Let’s Get Started!</a:t>
            </a:r>
            <a:endParaRPr lang="en-US" dirty="0"/>
          </a:p>
        </p:txBody>
      </p:sp>
    </p:spTree>
  </p:cSld>
  <p:clrMapOvr>
    <a:masterClrMapping/>
  </p:clrMapOvr>
  <p:transition spd="slow">
    <p:circl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592E2E86-A44D-4821-89B8-52EA144EB3CD}" type="slidenum">
              <a:rPr lang="en-US"/>
              <a:pPr>
                <a:defRPr/>
              </a:pPr>
              <a:t>30</a:t>
            </a:fld>
            <a:endParaRPr lang="en-US"/>
          </a:p>
        </p:txBody>
      </p:sp>
      <p:sp>
        <p:nvSpPr>
          <p:cNvPr id="70658" name="Content Placeholder 2"/>
          <p:cNvSpPr>
            <a:spLocks noGrp="1"/>
          </p:cNvSpPr>
          <p:nvPr>
            <p:ph idx="1"/>
          </p:nvPr>
        </p:nvSpPr>
        <p:spPr>
          <a:xfrm>
            <a:off x="457200" y="1295400"/>
            <a:ext cx="8229600" cy="4830763"/>
          </a:xfrm>
        </p:spPr>
        <p:txBody>
          <a:bodyPr/>
          <a:lstStyle/>
          <a:p>
            <a:pPr eaLnBrk="1" hangingPunct="1"/>
            <a:r>
              <a:rPr lang="en-US" smtClean="0"/>
              <a:t>Parent’s consent is required for the initial evaluation but </a:t>
            </a:r>
            <a:r>
              <a:rPr lang="en-US" u="sng" smtClean="0"/>
              <a:t>not</a:t>
            </a:r>
            <a:r>
              <a:rPr lang="en-US" smtClean="0"/>
              <a:t> for the reevaluation.</a:t>
            </a:r>
          </a:p>
          <a:p>
            <a:pPr eaLnBrk="1" hangingPunct="1"/>
            <a:r>
              <a:rPr lang="en-US" smtClean="0"/>
              <a:t>Section 504 does </a:t>
            </a:r>
            <a:r>
              <a:rPr lang="en-US" u="sng" smtClean="0"/>
              <a:t>not</a:t>
            </a:r>
            <a:r>
              <a:rPr lang="en-US" smtClean="0"/>
              <a:t> require that the evaluation be conducted by a team but by a </a:t>
            </a:r>
            <a:r>
              <a:rPr lang="en-US" u="sng" smtClean="0"/>
              <a:t>group</a:t>
            </a:r>
            <a:r>
              <a:rPr lang="en-US" smtClean="0"/>
              <a:t> of persons knowledgeable about the child, evaluation data, and placement options.</a:t>
            </a:r>
          </a:p>
          <a:p>
            <a:pPr eaLnBrk="1" hangingPunct="1"/>
            <a:r>
              <a:rPr lang="en-US" smtClean="0"/>
              <a:t>Section 504 gives </a:t>
            </a:r>
            <a:r>
              <a:rPr lang="en-US" u="sng" smtClean="0"/>
              <a:t>no</a:t>
            </a:r>
            <a:r>
              <a:rPr lang="en-US" smtClean="0"/>
              <a:t> statement regarding a group </a:t>
            </a:r>
            <a:r>
              <a:rPr lang="en-US" u="sng" smtClean="0"/>
              <a:t>meeting</a:t>
            </a:r>
            <a:r>
              <a:rPr lang="en-US" smtClean="0"/>
              <a:t> to determine disability or placement however does require that a group of persons make the placement decisions.</a:t>
            </a:r>
          </a:p>
          <a:p>
            <a:pPr eaLnBrk="1" hangingPunct="1"/>
            <a:endParaRPr lang="en-US" smtClean="0"/>
          </a:p>
        </p:txBody>
      </p:sp>
      <p:sp>
        <p:nvSpPr>
          <p:cNvPr id="2" name="Title 1"/>
          <p:cNvSpPr>
            <a:spLocks noGrp="1"/>
          </p:cNvSpPr>
          <p:nvPr>
            <p:ph type="title"/>
          </p:nvPr>
        </p:nvSpPr>
        <p:spPr/>
        <p:txBody>
          <a:bodyPr/>
          <a:lstStyle/>
          <a:p>
            <a:pPr eaLnBrk="1" fontAlgn="auto" hangingPunct="1">
              <a:spcAft>
                <a:spcPts val="0"/>
              </a:spcAft>
              <a:defRPr/>
            </a:pPr>
            <a:r>
              <a:rPr lang="en-US" dirty="0" smtClean="0"/>
              <a:t>What is NOT Required</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904B1658-9265-446C-932E-688C0A971259}" type="slidenum">
              <a:rPr lang="en-US"/>
              <a:pPr>
                <a:defRPr/>
              </a:pPr>
              <a:t>31</a:t>
            </a:fld>
            <a:endParaRPr lang="en-US"/>
          </a:p>
        </p:txBody>
      </p:sp>
      <p:sp>
        <p:nvSpPr>
          <p:cNvPr id="72706" name="Content Placeholder 2"/>
          <p:cNvSpPr>
            <a:spLocks noGrp="1"/>
          </p:cNvSpPr>
          <p:nvPr>
            <p:ph idx="1"/>
          </p:nvPr>
        </p:nvSpPr>
        <p:spPr/>
        <p:txBody>
          <a:bodyPr/>
          <a:lstStyle/>
          <a:p>
            <a:pPr eaLnBrk="1" hangingPunct="1"/>
            <a:r>
              <a:rPr lang="en-US" smtClean="0"/>
              <a:t>34 CFR 300.300(b)(4) A parent may revoke consent in writing for his or her child’s receipt of special education services after the parents’ child was initially provided special education and related services…..”</a:t>
            </a:r>
          </a:p>
          <a:p>
            <a:pPr eaLnBrk="1" hangingPunct="1"/>
            <a:r>
              <a:rPr lang="en-US" smtClean="0"/>
              <a:t>A student is not entitled to a Section 504/Chapter 15 service agreement for services, accommodations or modifications if parents revoke consent for special education programs and services.</a:t>
            </a:r>
          </a:p>
        </p:txBody>
      </p:sp>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Parental </a:t>
            </a:r>
            <a:r>
              <a:rPr lang="en-US" sz="4900" dirty="0" smtClean="0"/>
              <a:t>Revocation</a:t>
            </a:r>
            <a:r>
              <a:rPr lang="en-US" dirty="0" smtClean="0"/>
              <a:t> of Consent for Special Education Services</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C643C6FF-D363-45EF-B826-B9F96FD23343}" type="slidenum">
              <a:rPr lang="en-US"/>
              <a:pPr>
                <a:defRPr/>
              </a:pPr>
              <a:t>32</a:t>
            </a:fld>
            <a:endParaRPr lang="en-US"/>
          </a:p>
        </p:txBody>
      </p:sp>
      <p:sp>
        <p:nvSpPr>
          <p:cNvPr id="74754" name="Content Placeholder 2"/>
          <p:cNvSpPr>
            <a:spLocks noGrp="1"/>
          </p:cNvSpPr>
          <p:nvPr>
            <p:ph idx="1"/>
          </p:nvPr>
        </p:nvSpPr>
        <p:spPr/>
        <p:txBody>
          <a:bodyPr/>
          <a:lstStyle/>
          <a:p>
            <a:pPr eaLnBrk="1" hangingPunct="1"/>
            <a:r>
              <a:rPr lang="en-US" smtClean="0"/>
              <a:t>Either party can use procedural safeguards to resolve dispute</a:t>
            </a:r>
          </a:p>
          <a:p>
            <a:pPr lvl="1" eaLnBrk="1" hangingPunct="1"/>
            <a:r>
              <a:rPr lang="en-US" smtClean="0"/>
              <a:t>File a written request for assistance from PDE</a:t>
            </a:r>
          </a:p>
          <a:p>
            <a:pPr lvl="1" eaLnBrk="1" hangingPunct="1"/>
            <a:r>
              <a:rPr lang="en-US" smtClean="0"/>
              <a:t>PDE will investigate and respond with in 60 calendar days</a:t>
            </a:r>
          </a:p>
          <a:p>
            <a:pPr lvl="1" eaLnBrk="1" hangingPunct="1"/>
            <a:r>
              <a:rPr lang="en-US" smtClean="0"/>
              <a:t>Informal conference within 10 school days</a:t>
            </a:r>
          </a:p>
          <a:p>
            <a:pPr lvl="1" eaLnBrk="1" hangingPunct="1"/>
            <a:r>
              <a:rPr lang="en-US" smtClean="0"/>
              <a:t>Formal due process hearing</a:t>
            </a:r>
          </a:p>
        </p:txBody>
      </p:sp>
      <p:sp>
        <p:nvSpPr>
          <p:cNvPr id="2" name="Title 1"/>
          <p:cNvSpPr>
            <a:spLocks noGrp="1"/>
          </p:cNvSpPr>
          <p:nvPr>
            <p:ph type="title"/>
          </p:nvPr>
        </p:nvSpPr>
        <p:spPr/>
        <p:txBody>
          <a:bodyPr/>
          <a:lstStyle/>
          <a:p>
            <a:pPr eaLnBrk="1" fontAlgn="auto" hangingPunct="1">
              <a:spcAft>
                <a:spcPts val="0"/>
              </a:spcAft>
              <a:defRPr/>
            </a:pPr>
            <a:r>
              <a:rPr lang="en-US" dirty="0" smtClean="0"/>
              <a:t>Parents and District Disagree</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E002AB73-7655-4098-8EF2-A9378656BC0B}" type="slidenum">
              <a:rPr lang="en-US"/>
              <a:pPr>
                <a:defRPr/>
              </a:pPr>
              <a:t>33</a:t>
            </a:fld>
            <a:endParaRPr lang="en-US"/>
          </a:p>
        </p:txBody>
      </p:sp>
      <p:sp>
        <p:nvSpPr>
          <p:cNvPr id="3" name="Content Placeholder 2"/>
          <p:cNvSpPr>
            <a:spLocks noGrp="1"/>
          </p:cNvSpPr>
          <p:nvPr>
            <p:ph idx="1"/>
          </p:nvPr>
        </p:nvSpPr>
        <p:spPr/>
        <p:txBody>
          <a:bodyPr>
            <a:normAutofit fontScale="92500" lnSpcReduction="10000"/>
          </a:bodyPr>
          <a:lstStyle/>
          <a:p>
            <a:pPr marL="365760" indent="-256032" eaLnBrk="1" fontAlgn="auto" hangingPunct="1">
              <a:spcAft>
                <a:spcPts val="0"/>
              </a:spcAft>
              <a:buFont typeface="Wingdings 3"/>
              <a:buChar char=""/>
              <a:defRPr/>
            </a:pPr>
            <a:r>
              <a:rPr lang="en-US" dirty="0" smtClean="0"/>
              <a:t>Under Section 504</a:t>
            </a:r>
          </a:p>
          <a:p>
            <a:pPr marL="457200" indent="-457200" eaLnBrk="1" fontAlgn="auto" hangingPunct="1">
              <a:spcAft>
                <a:spcPts val="0"/>
              </a:spcAft>
              <a:buFont typeface="+mj-lt"/>
              <a:buAutoNum type="arabicPeriod"/>
              <a:defRPr/>
            </a:pPr>
            <a:r>
              <a:rPr lang="en-US" sz="2400" dirty="0" smtClean="0"/>
              <a:t>Districts are not required to fund independent evaluations</a:t>
            </a:r>
          </a:p>
          <a:p>
            <a:pPr marL="457200" indent="-457200" eaLnBrk="1" fontAlgn="auto" hangingPunct="1">
              <a:spcAft>
                <a:spcPts val="0"/>
              </a:spcAft>
              <a:buFont typeface="+mj-lt"/>
              <a:buAutoNum type="arabicPeriod"/>
              <a:defRPr/>
            </a:pPr>
            <a:endParaRPr lang="en-US" sz="2400" dirty="0" smtClean="0"/>
          </a:p>
          <a:p>
            <a:pPr marL="0" indent="0" eaLnBrk="1" fontAlgn="auto" hangingPunct="1">
              <a:spcAft>
                <a:spcPts val="0"/>
              </a:spcAft>
              <a:buFont typeface="Wingdings 3"/>
              <a:buNone/>
              <a:defRPr/>
            </a:pPr>
            <a:r>
              <a:rPr lang="en-US" sz="2400" dirty="0" smtClean="0"/>
              <a:t>OCR indicated…Districts should consider independent evaluations provided by parents when interpreting evaluation data.  “The results of an outside independent evaluation may be one of many sources to consider.  Multi-disciplinary * committees must draw from a variety of sources in the evaluation process so that the possibility of error is minimized.” </a:t>
            </a:r>
          </a:p>
          <a:p>
            <a:pPr marL="0" indent="0" eaLnBrk="1" fontAlgn="auto" hangingPunct="1">
              <a:spcAft>
                <a:spcPts val="0"/>
              </a:spcAft>
              <a:buFont typeface="Wingdings 3"/>
              <a:buNone/>
              <a:defRPr/>
            </a:pPr>
            <a:endParaRPr lang="en-US" sz="2400" dirty="0" smtClean="0"/>
          </a:p>
          <a:p>
            <a:pPr marL="0" indent="0" eaLnBrk="1" fontAlgn="auto" hangingPunct="1">
              <a:spcAft>
                <a:spcPts val="0"/>
              </a:spcAft>
              <a:buFont typeface="Wingdings 3"/>
              <a:buNone/>
              <a:defRPr/>
            </a:pPr>
            <a:r>
              <a:rPr lang="en-US" sz="2400" dirty="0" smtClean="0"/>
              <a:t>*Group of persons…..</a:t>
            </a:r>
            <a:endParaRPr lang="en-US" sz="2400" dirty="0"/>
          </a:p>
        </p:txBody>
      </p:sp>
      <p:sp>
        <p:nvSpPr>
          <p:cNvPr id="2" name="Title 1"/>
          <p:cNvSpPr>
            <a:spLocks noGrp="1"/>
          </p:cNvSpPr>
          <p:nvPr>
            <p:ph type="title"/>
          </p:nvPr>
        </p:nvSpPr>
        <p:spPr/>
        <p:txBody>
          <a:bodyPr/>
          <a:lstStyle/>
          <a:p>
            <a:pPr eaLnBrk="1" fontAlgn="auto" hangingPunct="1">
              <a:spcAft>
                <a:spcPts val="0"/>
              </a:spcAft>
              <a:defRPr/>
            </a:pPr>
            <a:r>
              <a:rPr lang="en-US" dirty="0" smtClean="0"/>
              <a:t>Independent Evaluations</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17"/>
          <p:cNvSpPr>
            <a:spLocks noGrp="1"/>
          </p:cNvSpPr>
          <p:nvPr>
            <p:ph type="sldNum" sz="quarter" idx="12"/>
          </p:nvPr>
        </p:nvSpPr>
        <p:spPr/>
        <p:txBody>
          <a:bodyPr/>
          <a:lstStyle/>
          <a:p>
            <a:pPr>
              <a:defRPr/>
            </a:pPr>
            <a:fld id="{6EAD6447-271C-4A94-9DDA-A87764683380}" type="slidenum">
              <a:rPr lang="en-US"/>
              <a:pPr>
                <a:defRPr/>
              </a:pPr>
              <a:t>34</a:t>
            </a:fld>
            <a:endParaRPr lang="en-US"/>
          </a:p>
        </p:txBody>
      </p:sp>
      <p:sp>
        <p:nvSpPr>
          <p:cNvPr id="78850" name="Slide Number Placeholder 3"/>
          <p:cNvSpPr txBox="1">
            <a:spLocks noGrp="1"/>
          </p:cNvSpPr>
          <p:nvPr/>
        </p:nvSpPr>
        <p:spPr bwMode="auto">
          <a:xfrm>
            <a:off x="8647113" y="6408738"/>
            <a:ext cx="366712" cy="365125"/>
          </a:xfrm>
          <a:prstGeom prst="rect">
            <a:avLst/>
          </a:prstGeom>
          <a:noFill/>
          <a:ln w="9525">
            <a:noFill/>
            <a:miter lim="800000"/>
            <a:headEnd/>
            <a:tailEnd/>
          </a:ln>
        </p:spPr>
        <p:txBody>
          <a:bodyPr anchor="b"/>
          <a:lstStyle/>
          <a:p>
            <a:pPr algn="r"/>
            <a:fld id="{958AE286-9E73-4CC2-A337-054EEB1E11C5}" type="slidenum">
              <a:rPr lang="en-US" sz="1000">
                <a:latin typeface="Lucida Sans Unicode" pitchFamily="34" charset="0"/>
              </a:rPr>
              <a:pPr algn="r"/>
              <a:t>34</a:t>
            </a:fld>
            <a:endParaRPr lang="en-US" sz="1000">
              <a:latin typeface="Lucida Sans Unicode" pitchFamily="34" charset="0"/>
            </a:endParaRPr>
          </a:p>
        </p:txBody>
      </p:sp>
      <p:sp>
        <p:nvSpPr>
          <p:cNvPr id="159745" name="Rectangle 2"/>
          <p:cNvSpPr>
            <a:spLocks noGrp="1" noChangeArrowheads="1"/>
          </p:cNvSpPr>
          <p:nvPr>
            <p:ph type="title"/>
          </p:nvPr>
        </p:nvSpPr>
        <p:spPr/>
        <p:txBody>
          <a:bodyPr/>
          <a:lstStyle/>
          <a:p>
            <a:pPr eaLnBrk="1" fontAlgn="auto" hangingPunct="1">
              <a:spcAft>
                <a:spcPts val="0"/>
              </a:spcAft>
              <a:defRPr/>
            </a:pPr>
            <a:r>
              <a:rPr lang="en-US" dirty="0" smtClean="0"/>
              <a:t>IEP or Service Agreement Plan</a:t>
            </a:r>
          </a:p>
        </p:txBody>
      </p:sp>
      <p:graphicFrame>
        <p:nvGraphicFramePr>
          <p:cNvPr id="5" name="Table 4"/>
          <p:cNvGraphicFramePr>
            <a:graphicFrameLocks noGrp="1"/>
          </p:cNvGraphicFramePr>
          <p:nvPr/>
        </p:nvGraphicFramePr>
        <p:xfrm>
          <a:off x="457200" y="1600200"/>
          <a:ext cx="8534400" cy="5029200"/>
        </p:xfrm>
        <a:graphic>
          <a:graphicData uri="http://schemas.openxmlformats.org/drawingml/2006/table">
            <a:tbl>
              <a:tblPr/>
              <a:tblGrid>
                <a:gridCol w="4267200"/>
                <a:gridCol w="4267200"/>
              </a:tblGrid>
              <a:tr h="55880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504/ADA/15</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IDEA/14</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5880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ESY</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ESY</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5880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Procedural Safeguards</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Procedural Safeguards Notice</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5880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Judicial intervention</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Administrative process 1st</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5880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Standards/Procedures</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Timelines</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5880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Accommodations</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Modifications</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5880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Three prongs</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Two prongs</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5880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Major life activities</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13 categories</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5880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Standards/procedures</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IDEA/Chapter 14 process</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17"/>
          <p:cNvSpPr>
            <a:spLocks noGrp="1"/>
          </p:cNvSpPr>
          <p:nvPr>
            <p:ph type="sldNum" sz="quarter" idx="12"/>
          </p:nvPr>
        </p:nvSpPr>
        <p:spPr/>
        <p:txBody>
          <a:bodyPr/>
          <a:lstStyle/>
          <a:p>
            <a:pPr>
              <a:defRPr/>
            </a:pPr>
            <a:fld id="{5E48E7F2-BAAD-46FE-8588-3028C1BFE9F1}" type="slidenum">
              <a:rPr lang="en-US"/>
              <a:pPr>
                <a:defRPr/>
              </a:pPr>
              <a:t>35</a:t>
            </a:fld>
            <a:endParaRPr lang="en-US"/>
          </a:p>
        </p:txBody>
      </p:sp>
      <p:sp>
        <p:nvSpPr>
          <p:cNvPr id="80898" name="Slide Number Placeholder 3"/>
          <p:cNvSpPr txBox="1">
            <a:spLocks noGrp="1"/>
          </p:cNvSpPr>
          <p:nvPr/>
        </p:nvSpPr>
        <p:spPr bwMode="auto">
          <a:xfrm>
            <a:off x="8647113" y="6408738"/>
            <a:ext cx="366712" cy="365125"/>
          </a:xfrm>
          <a:prstGeom prst="rect">
            <a:avLst/>
          </a:prstGeom>
          <a:noFill/>
          <a:ln w="9525">
            <a:noFill/>
            <a:miter lim="800000"/>
            <a:headEnd/>
            <a:tailEnd/>
          </a:ln>
        </p:spPr>
        <p:txBody>
          <a:bodyPr anchor="b"/>
          <a:lstStyle/>
          <a:p>
            <a:pPr algn="r"/>
            <a:fld id="{E0BCF432-AD83-4F40-BDE5-2A0F75596478}" type="slidenum">
              <a:rPr lang="en-US" sz="1000">
                <a:latin typeface="Lucida Sans Unicode" pitchFamily="34" charset="0"/>
              </a:rPr>
              <a:pPr algn="r"/>
              <a:t>35</a:t>
            </a:fld>
            <a:endParaRPr lang="en-US" sz="1000">
              <a:latin typeface="Lucida Sans Unicode" pitchFamily="34" charset="0"/>
            </a:endParaRPr>
          </a:p>
        </p:txBody>
      </p:sp>
      <p:sp>
        <p:nvSpPr>
          <p:cNvPr id="158721" name="Rectangle 2"/>
          <p:cNvSpPr>
            <a:spLocks noGrp="1" noChangeArrowheads="1"/>
          </p:cNvSpPr>
          <p:nvPr>
            <p:ph type="title"/>
          </p:nvPr>
        </p:nvSpPr>
        <p:spPr/>
        <p:txBody>
          <a:bodyPr/>
          <a:lstStyle/>
          <a:p>
            <a:pPr eaLnBrk="1" fontAlgn="auto" hangingPunct="1">
              <a:spcAft>
                <a:spcPts val="0"/>
              </a:spcAft>
              <a:defRPr/>
            </a:pPr>
            <a:r>
              <a:rPr lang="en-US" dirty="0" smtClean="0"/>
              <a:t>IEP or Service Agreement Plan</a:t>
            </a:r>
          </a:p>
        </p:txBody>
      </p:sp>
      <p:graphicFrame>
        <p:nvGraphicFramePr>
          <p:cNvPr id="5" name="Table 4"/>
          <p:cNvGraphicFramePr>
            <a:graphicFrameLocks noGrp="1"/>
          </p:cNvGraphicFramePr>
          <p:nvPr/>
        </p:nvGraphicFramePr>
        <p:xfrm>
          <a:off x="381000" y="1752600"/>
          <a:ext cx="8610600" cy="4800600"/>
        </p:xfrm>
        <a:graphic>
          <a:graphicData uri="http://schemas.openxmlformats.org/drawingml/2006/table">
            <a:tbl>
              <a:tblPr/>
              <a:tblGrid>
                <a:gridCol w="4305300"/>
                <a:gridCol w="4305300"/>
              </a:tblGrid>
              <a:tr h="533400">
                <a:tc>
                  <a:txBody>
                    <a:bodyPr/>
                    <a:lstStyle/>
                    <a:p>
                      <a:pPr marL="0" marR="0">
                        <a:lnSpc>
                          <a:spcPct val="115000"/>
                        </a:lnSpc>
                        <a:spcBef>
                          <a:spcPts val="0"/>
                        </a:spcBef>
                        <a:spcAft>
                          <a:spcPts val="0"/>
                        </a:spcAft>
                      </a:pPr>
                      <a:r>
                        <a:rPr lang="en-US" sz="2400" b="1" dirty="0" smtClean="0">
                          <a:latin typeface="Calibri"/>
                          <a:ea typeface="Calibri"/>
                          <a:cs typeface="Times New Roman"/>
                        </a:rPr>
                        <a:t>504/ADA/15</a:t>
                      </a:r>
                      <a:endParaRPr lang="en-US" sz="2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b="1" dirty="0">
                          <a:latin typeface="Calibri"/>
                          <a:ea typeface="Calibri"/>
                          <a:cs typeface="Times New Roman"/>
                        </a:rPr>
                        <a:t>IDEA/14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3400">
                <a:tc>
                  <a:txBody>
                    <a:bodyPr/>
                    <a:lstStyle/>
                    <a:p>
                      <a:pPr marL="0" marR="0">
                        <a:lnSpc>
                          <a:spcPct val="115000"/>
                        </a:lnSpc>
                        <a:spcBef>
                          <a:spcPts val="0"/>
                        </a:spcBef>
                        <a:spcAft>
                          <a:spcPts val="0"/>
                        </a:spcAft>
                      </a:pPr>
                      <a:r>
                        <a:rPr lang="en-US" sz="2400" b="1" dirty="0">
                          <a:latin typeface="Calibri"/>
                          <a:ea typeface="Calibri"/>
                          <a:cs typeface="Times New Roman"/>
                        </a:rPr>
                        <a:t>NO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b="1" dirty="0">
                          <a:latin typeface="Calibri"/>
                          <a:ea typeface="Calibri"/>
                          <a:cs typeface="Times New Roman"/>
                        </a:rPr>
                        <a:t>Goals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3400">
                <a:tc>
                  <a:txBody>
                    <a:bodyPr/>
                    <a:lstStyle/>
                    <a:p>
                      <a:pPr marL="0" marR="0">
                        <a:lnSpc>
                          <a:spcPct val="115000"/>
                        </a:lnSpc>
                        <a:spcBef>
                          <a:spcPts val="0"/>
                        </a:spcBef>
                        <a:spcAft>
                          <a:spcPts val="0"/>
                        </a:spcAft>
                      </a:pPr>
                      <a:r>
                        <a:rPr lang="en-US" sz="2400" b="1" dirty="0">
                          <a:latin typeface="Calibri"/>
                          <a:ea typeface="Calibri"/>
                          <a:cs typeface="Times New Roman"/>
                        </a:rPr>
                        <a:t>Related Aids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b="1" dirty="0">
                          <a:latin typeface="Calibri"/>
                          <a:ea typeface="Calibri"/>
                          <a:cs typeface="Times New Roman"/>
                        </a:rPr>
                        <a:t>Related services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3400">
                <a:tc>
                  <a:txBody>
                    <a:bodyPr/>
                    <a:lstStyle/>
                    <a:p>
                      <a:pPr marL="0" marR="0">
                        <a:lnSpc>
                          <a:spcPct val="115000"/>
                        </a:lnSpc>
                        <a:spcBef>
                          <a:spcPts val="0"/>
                        </a:spcBef>
                        <a:spcAft>
                          <a:spcPts val="0"/>
                        </a:spcAft>
                      </a:pPr>
                      <a:r>
                        <a:rPr lang="en-US" sz="2400" b="1" dirty="0">
                          <a:latin typeface="Calibri"/>
                          <a:ea typeface="Calibri"/>
                          <a:cs typeface="Times New Roman"/>
                        </a:rPr>
                        <a:t>Supplementary aids and services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b="1" dirty="0">
                          <a:latin typeface="Calibri"/>
                          <a:ea typeface="Calibri"/>
                          <a:cs typeface="Times New Roman"/>
                        </a:rPr>
                        <a:t>Supplementary aids and services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3400">
                <a:tc>
                  <a:txBody>
                    <a:bodyPr/>
                    <a:lstStyle/>
                    <a:p>
                      <a:pPr marL="0" marR="0">
                        <a:lnSpc>
                          <a:spcPct val="115000"/>
                        </a:lnSpc>
                        <a:spcBef>
                          <a:spcPts val="0"/>
                        </a:spcBef>
                        <a:spcAft>
                          <a:spcPts val="0"/>
                        </a:spcAft>
                      </a:pPr>
                      <a:r>
                        <a:rPr lang="en-US" sz="2400" b="1" dirty="0" err="1">
                          <a:latin typeface="Calibri"/>
                          <a:ea typeface="Calibri"/>
                          <a:cs typeface="Times New Roman"/>
                        </a:rPr>
                        <a:t>Reg</a:t>
                      </a:r>
                      <a:r>
                        <a:rPr lang="en-US" sz="2400" b="1" dirty="0">
                          <a:latin typeface="Calibri"/>
                          <a:ea typeface="Calibri"/>
                          <a:cs typeface="Times New Roman"/>
                        </a:rPr>
                        <a:t> </a:t>
                      </a:r>
                      <a:r>
                        <a:rPr lang="en-US" sz="2400" b="1" dirty="0" smtClean="0">
                          <a:latin typeface="Calibri"/>
                          <a:ea typeface="Calibri"/>
                          <a:cs typeface="Times New Roman"/>
                        </a:rPr>
                        <a:t>Ed </a:t>
                      </a:r>
                      <a:r>
                        <a:rPr lang="en-US" sz="2400" b="1" dirty="0">
                          <a:latin typeface="Calibri"/>
                          <a:ea typeface="Calibri"/>
                          <a:cs typeface="Times New Roman"/>
                        </a:rPr>
                        <a:t>certificate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b="1" dirty="0">
                          <a:latin typeface="Calibri"/>
                          <a:ea typeface="Calibri"/>
                          <a:cs typeface="Times New Roman"/>
                        </a:rPr>
                        <a:t>Sp Ed certificate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3400">
                <a:tc>
                  <a:txBody>
                    <a:bodyPr/>
                    <a:lstStyle/>
                    <a:p>
                      <a:pPr marL="0" marR="0">
                        <a:lnSpc>
                          <a:spcPct val="115000"/>
                        </a:lnSpc>
                        <a:spcBef>
                          <a:spcPts val="0"/>
                        </a:spcBef>
                        <a:spcAft>
                          <a:spcPts val="0"/>
                        </a:spcAft>
                      </a:pPr>
                      <a:r>
                        <a:rPr lang="en-US" sz="2400" b="1" dirty="0" smtClean="0">
                          <a:latin typeface="Calibri"/>
                          <a:ea typeface="Calibri"/>
                          <a:cs typeface="Times New Roman"/>
                        </a:rPr>
                        <a:t>NO</a:t>
                      </a:r>
                      <a:endParaRPr lang="en-US" sz="2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b="1" dirty="0">
                          <a:latin typeface="Calibri"/>
                          <a:ea typeface="Calibri"/>
                          <a:cs typeface="Times New Roman"/>
                        </a:rPr>
                        <a:t>Transition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3400">
                <a:tc>
                  <a:txBody>
                    <a:bodyPr/>
                    <a:lstStyle/>
                    <a:p>
                      <a:pPr marL="0" marR="0">
                        <a:lnSpc>
                          <a:spcPct val="115000"/>
                        </a:lnSpc>
                        <a:spcBef>
                          <a:spcPts val="0"/>
                        </a:spcBef>
                        <a:spcAft>
                          <a:spcPts val="0"/>
                        </a:spcAft>
                      </a:pPr>
                      <a:r>
                        <a:rPr lang="en-US" sz="2400" b="1" dirty="0">
                          <a:latin typeface="Calibri"/>
                          <a:ea typeface="Calibri"/>
                          <a:cs typeface="Times New Roman"/>
                        </a:rPr>
                        <a:t>NO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b="1" dirty="0">
                          <a:latin typeface="Calibri"/>
                          <a:ea typeface="Calibri"/>
                          <a:cs typeface="Times New Roman"/>
                        </a:rPr>
                        <a:t>IEE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3400">
                <a:tc>
                  <a:txBody>
                    <a:bodyPr/>
                    <a:lstStyle/>
                    <a:p>
                      <a:pPr marL="0" marR="0">
                        <a:lnSpc>
                          <a:spcPct val="115000"/>
                        </a:lnSpc>
                        <a:spcBef>
                          <a:spcPts val="0"/>
                        </a:spcBef>
                        <a:spcAft>
                          <a:spcPts val="0"/>
                        </a:spcAft>
                      </a:pPr>
                      <a:r>
                        <a:rPr lang="en-US" sz="2400" b="1" dirty="0">
                          <a:latin typeface="Calibri"/>
                          <a:ea typeface="Calibri"/>
                          <a:cs typeface="Times New Roman"/>
                        </a:rPr>
                        <a:t>Physical/mental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b="1" dirty="0" smtClean="0">
                          <a:latin typeface="Calibri"/>
                          <a:ea typeface="Calibri"/>
                          <a:cs typeface="Times New Roman"/>
                        </a:rPr>
                        <a:t>Sp Ed </a:t>
                      </a:r>
                      <a:r>
                        <a:rPr lang="en-US" sz="2400" b="1" dirty="0">
                          <a:latin typeface="Calibri"/>
                          <a:ea typeface="Calibri"/>
                          <a:cs typeface="Times New Roman"/>
                        </a:rPr>
                        <a:t>+ SDI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3400">
                <a:tc>
                  <a:txBody>
                    <a:bodyPr/>
                    <a:lstStyle/>
                    <a:p>
                      <a:pPr marL="0" marR="0">
                        <a:lnSpc>
                          <a:spcPct val="115000"/>
                        </a:lnSpc>
                        <a:spcBef>
                          <a:spcPts val="0"/>
                        </a:spcBef>
                        <a:spcAft>
                          <a:spcPts val="0"/>
                        </a:spcAft>
                      </a:pPr>
                      <a:r>
                        <a:rPr lang="en-US" sz="2400" b="1" dirty="0">
                          <a:latin typeface="Calibri"/>
                          <a:ea typeface="Calibri"/>
                          <a:cs typeface="Times New Roman"/>
                        </a:rPr>
                        <a:t>NO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b="1" dirty="0">
                          <a:latin typeface="Calibri"/>
                          <a:ea typeface="Calibri"/>
                          <a:cs typeface="Times New Roman"/>
                        </a:rPr>
                        <a:t>Short term objectives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B575B0AE-29A0-41F2-9B31-C7F2DAF4D2C4}" type="slidenum">
              <a:rPr lang="en-US"/>
              <a:pPr>
                <a:defRPr/>
              </a:pPr>
              <a:t>36</a:t>
            </a:fld>
            <a:endParaRPr lang="en-US"/>
          </a:p>
        </p:txBody>
      </p:sp>
      <p:sp>
        <p:nvSpPr>
          <p:cNvPr id="82946" name="Content Placeholder 2"/>
          <p:cNvSpPr>
            <a:spLocks noGrp="1"/>
          </p:cNvSpPr>
          <p:nvPr>
            <p:ph idx="1"/>
          </p:nvPr>
        </p:nvSpPr>
        <p:spPr/>
        <p:txBody>
          <a:bodyPr/>
          <a:lstStyle/>
          <a:p>
            <a:pPr eaLnBrk="1" hangingPunct="1"/>
            <a:r>
              <a:rPr lang="en-US" smtClean="0"/>
              <a:t>Issues with service dogs</a:t>
            </a:r>
          </a:p>
          <a:p>
            <a:pPr eaLnBrk="1" hangingPunct="1"/>
            <a:r>
              <a:rPr lang="en-US" smtClean="0"/>
              <a:t>Increased role of the school nurse</a:t>
            </a:r>
          </a:p>
          <a:p>
            <a:pPr eaLnBrk="1" hangingPunct="1"/>
            <a:r>
              <a:rPr lang="en-US" smtClean="0"/>
              <a:t>Increased needs for training, communications and policies</a:t>
            </a:r>
          </a:p>
          <a:p>
            <a:pPr eaLnBrk="1" hangingPunct="1"/>
            <a:r>
              <a:rPr lang="en-US" smtClean="0"/>
              <a:t>Rethinking eligibility i.e. mitigating measures</a:t>
            </a:r>
          </a:p>
          <a:p>
            <a:pPr eaLnBrk="1" hangingPunct="1"/>
            <a:r>
              <a:rPr lang="en-US" smtClean="0"/>
              <a:t>Pennsylvania Guidelines for Management of Food Allergies</a:t>
            </a:r>
          </a:p>
          <a:p>
            <a:pPr eaLnBrk="1" hangingPunct="1"/>
            <a:endParaRPr lang="en-US" smtClean="0"/>
          </a:p>
          <a:p>
            <a:pPr eaLnBrk="1" hangingPunct="1"/>
            <a:endParaRPr lang="en-US" smtClean="0"/>
          </a:p>
        </p:txBody>
      </p:sp>
      <p:sp>
        <p:nvSpPr>
          <p:cNvPr id="2" name="Title 1"/>
          <p:cNvSpPr>
            <a:spLocks noGrp="1"/>
          </p:cNvSpPr>
          <p:nvPr>
            <p:ph type="title"/>
          </p:nvPr>
        </p:nvSpPr>
        <p:spPr/>
        <p:txBody>
          <a:bodyPr/>
          <a:lstStyle/>
          <a:p>
            <a:pPr eaLnBrk="1" fontAlgn="auto" hangingPunct="1">
              <a:spcAft>
                <a:spcPts val="0"/>
              </a:spcAft>
              <a:defRPr/>
            </a:pPr>
            <a:r>
              <a:rPr lang="en-US" dirty="0" smtClean="0"/>
              <a:t>Hot Topics</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40B3297F-B177-41A8-A481-B394A7A2F24C}" type="slidenum">
              <a:rPr lang="en-US"/>
              <a:pPr>
                <a:defRPr/>
              </a:pPr>
              <a:t>37</a:t>
            </a:fld>
            <a:endParaRPr lang="en-US"/>
          </a:p>
        </p:txBody>
      </p:sp>
      <p:sp>
        <p:nvSpPr>
          <p:cNvPr id="84994" name="Content Placeholder 2"/>
          <p:cNvSpPr>
            <a:spLocks noGrp="1"/>
          </p:cNvSpPr>
          <p:nvPr>
            <p:ph idx="1"/>
          </p:nvPr>
        </p:nvSpPr>
        <p:spPr/>
        <p:txBody>
          <a:bodyPr/>
          <a:lstStyle/>
          <a:p>
            <a:pPr eaLnBrk="1" hangingPunct="1"/>
            <a:r>
              <a:rPr lang="en-US" smtClean="0"/>
              <a:t>A dog trained to do work or perform tasks for the benefit of an individual with a disability.  </a:t>
            </a:r>
          </a:p>
          <a:p>
            <a:pPr eaLnBrk="1" hangingPunct="1"/>
            <a:endParaRPr lang="en-US" smtClean="0"/>
          </a:p>
          <a:p>
            <a:pPr eaLnBrk="1" hangingPunct="1">
              <a:buFont typeface="Wingdings 3" pitchFamily="18" charset="2"/>
              <a:buNone/>
            </a:pPr>
            <a:r>
              <a:rPr lang="en-US" b="1" smtClean="0"/>
              <a:t>Can only ask two questions:</a:t>
            </a:r>
          </a:p>
          <a:p>
            <a:pPr eaLnBrk="1" hangingPunct="1"/>
            <a:r>
              <a:rPr lang="en-US" smtClean="0"/>
              <a:t>What is the specific task that the dog will do?</a:t>
            </a:r>
          </a:p>
          <a:p>
            <a:pPr eaLnBrk="1" hangingPunct="1"/>
            <a:r>
              <a:rPr lang="en-US" smtClean="0"/>
              <a:t>Is the dog necessary?</a:t>
            </a:r>
          </a:p>
        </p:txBody>
      </p:sp>
      <p:sp>
        <p:nvSpPr>
          <p:cNvPr id="2" name="Title 1"/>
          <p:cNvSpPr>
            <a:spLocks noGrp="1"/>
          </p:cNvSpPr>
          <p:nvPr>
            <p:ph type="title"/>
          </p:nvPr>
        </p:nvSpPr>
        <p:spPr/>
        <p:txBody>
          <a:bodyPr/>
          <a:lstStyle/>
          <a:p>
            <a:pPr eaLnBrk="1" fontAlgn="auto" hangingPunct="1">
              <a:spcAft>
                <a:spcPts val="0"/>
              </a:spcAft>
              <a:defRPr/>
            </a:pPr>
            <a:r>
              <a:rPr lang="en-US" dirty="0" smtClean="0"/>
              <a:t>Service Animal</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3606F15D-85DF-47B0-B4CD-72375D2BB440}" type="slidenum">
              <a:rPr lang="en-US"/>
              <a:pPr>
                <a:defRPr/>
              </a:pPr>
              <a:t>38</a:t>
            </a:fld>
            <a:endParaRPr lang="en-US"/>
          </a:p>
        </p:txBody>
      </p:sp>
      <p:sp>
        <p:nvSpPr>
          <p:cNvPr id="87042" name="Content Placeholder 2"/>
          <p:cNvSpPr>
            <a:spLocks noGrp="1"/>
          </p:cNvSpPr>
          <p:nvPr>
            <p:ph idx="1"/>
          </p:nvPr>
        </p:nvSpPr>
        <p:spPr/>
        <p:txBody>
          <a:bodyPr/>
          <a:lstStyle/>
          <a:p>
            <a:pPr eaLnBrk="1" hangingPunct="1"/>
            <a:r>
              <a:rPr lang="en-US" smtClean="0"/>
              <a:t>Invite them to be a member of the group that determines disability and service agreement</a:t>
            </a:r>
          </a:p>
          <a:p>
            <a:pPr eaLnBrk="1" hangingPunct="1"/>
            <a:r>
              <a:rPr lang="en-US" smtClean="0"/>
              <a:t>Make sure there are procedures on administering medications</a:t>
            </a:r>
          </a:p>
          <a:p>
            <a:pPr eaLnBrk="1" hangingPunct="1"/>
            <a:r>
              <a:rPr lang="en-US" smtClean="0"/>
              <a:t>Be careful in the delegation of duties</a:t>
            </a:r>
          </a:p>
        </p:txBody>
      </p:sp>
      <p:sp>
        <p:nvSpPr>
          <p:cNvPr id="2" name="Title 1"/>
          <p:cNvSpPr>
            <a:spLocks noGrp="1"/>
          </p:cNvSpPr>
          <p:nvPr>
            <p:ph type="title"/>
          </p:nvPr>
        </p:nvSpPr>
        <p:spPr/>
        <p:txBody>
          <a:bodyPr/>
          <a:lstStyle/>
          <a:p>
            <a:pPr eaLnBrk="1" fontAlgn="auto" hangingPunct="1">
              <a:spcAft>
                <a:spcPts val="0"/>
              </a:spcAft>
              <a:defRPr/>
            </a:pPr>
            <a:r>
              <a:rPr lang="en-US" dirty="0" smtClean="0"/>
              <a:t>Role of the School Nurse</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BB366B61-E312-448A-ACD9-86A4AA7D63E2}" type="slidenum">
              <a:rPr lang="en-US"/>
              <a:pPr>
                <a:defRPr/>
              </a:pPr>
              <a:t>39</a:t>
            </a:fld>
            <a:endParaRPr lang="en-US"/>
          </a:p>
        </p:txBody>
      </p:sp>
      <p:sp>
        <p:nvSpPr>
          <p:cNvPr id="89090" name="Content Placeholder 2"/>
          <p:cNvSpPr>
            <a:spLocks noGrp="1"/>
          </p:cNvSpPr>
          <p:nvPr>
            <p:ph idx="1"/>
          </p:nvPr>
        </p:nvSpPr>
        <p:spPr/>
        <p:txBody>
          <a:bodyPr/>
          <a:lstStyle/>
          <a:p>
            <a:pPr eaLnBrk="1" hangingPunct="1"/>
            <a:r>
              <a:rPr lang="en-US" smtClean="0"/>
              <a:t>Complicated plans lead to comprehensive communications</a:t>
            </a:r>
          </a:p>
          <a:p>
            <a:pPr eaLnBrk="1" hangingPunct="1"/>
            <a:r>
              <a:rPr lang="en-US" smtClean="0"/>
              <a:t>Stakeholders should be</a:t>
            </a:r>
          </a:p>
          <a:p>
            <a:pPr lvl="1" eaLnBrk="1" hangingPunct="1"/>
            <a:r>
              <a:rPr lang="en-US" smtClean="0"/>
              <a:t> Aware of procedures</a:t>
            </a:r>
          </a:p>
          <a:p>
            <a:pPr lvl="1" eaLnBrk="1" hangingPunct="1"/>
            <a:r>
              <a:rPr lang="en-US" smtClean="0"/>
              <a:t>Trained as necessary</a:t>
            </a:r>
          </a:p>
          <a:p>
            <a:pPr lvl="1" eaLnBrk="1" hangingPunct="1"/>
            <a:r>
              <a:rPr lang="en-US" smtClean="0"/>
              <a:t>Familiar with the service agreement</a:t>
            </a:r>
          </a:p>
          <a:p>
            <a:pPr lvl="1" eaLnBrk="1" hangingPunct="1"/>
            <a:endParaRPr lang="en-US" smtClean="0"/>
          </a:p>
          <a:p>
            <a:pPr eaLnBrk="1" hangingPunct="1"/>
            <a:endParaRPr lang="en-US" smtClean="0"/>
          </a:p>
        </p:txBody>
      </p:sp>
      <p:sp>
        <p:nvSpPr>
          <p:cNvPr id="2" name="Title 1"/>
          <p:cNvSpPr>
            <a:spLocks noGrp="1"/>
          </p:cNvSpPr>
          <p:nvPr>
            <p:ph type="title"/>
          </p:nvPr>
        </p:nvSpPr>
        <p:spPr/>
        <p:txBody>
          <a:bodyPr/>
          <a:lstStyle/>
          <a:p>
            <a:pPr eaLnBrk="1" fontAlgn="auto" hangingPunct="1">
              <a:spcAft>
                <a:spcPts val="0"/>
              </a:spcAft>
              <a:defRPr/>
            </a:pPr>
            <a:r>
              <a:rPr lang="en-US" dirty="0" smtClean="0"/>
              <a:t>Communications and Policies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5ED082CD-2B2E-49DF-ABB4-0AE724A3EC3A}" type="slidenum">
              <a:rPr lang="en-US"/>
              <a:pPr>
                <a:defRPr/>
              </a:pPr>
              <a:t>4</a:t>
            </a:fld>
            <a:endParaRPr lang="en-US"/>
          </a:p>
        </p:txBody>
      </p:sp>
      <p:sp>
        <p:nvSpPr>
          <p:cNvPr id="3" name="Content Placeholder 2"/>
          <p:cNvSpPr>
            <a:spLocks noGrp="1"/>
          </p:cNvSpPr>
          <p:nvPr>
            <p:ph idx="1"/>
          </p:nvPr>
        </p:nvSpPr>
        <p:spPr/>
        <p:txBody>
          <a:bodyPr>
            <a:normAutofit/>
          </a:bodyPr>
          <a:lstStyle/>
          <a:p>
            <a:pPr marL="365760" indent="-256032" eaLnBrk="1" fontAlgn="auto" hangingPunct="1">
              <a:spcAft>
                <a:spcPts val="0"/>
              </a:spcAft>
              <a:buFont typeface="Wingdings 3"/>
              <a:buChar char=""/>
              <a:defRPr/>
            </a:pPr>
            <a:r>
              <a:rPr lang="en-US" dirty="0" smtClean="0"/>
              <a:t>Section 504 of the Rehabilitation Act of 1973</a:t>
            </a:r>
          </a:p>
          <a:p>
            <a:pPr marL="365760" indent="-256032" eaLnBrk="1" fontAlgn="auto" hangingPunct="1">
              <a:spcAft>
                <a:spcPts val="0"/>
              </a:spcAft>
              <a:buFont typeface="Wingdings 3"/>
              <a:buChar char=""/>
              <a:defRPr/>
            </a:pPr>
            <a:r>
              <a:rPr lang="en-US" dirty="0"/>
              <a:t>Title II of The Americans with Disabilities Act of 1990 (</a:t>
            </a:r>
            <a:r>
              <a:rPr lang="en-US" dirty="0" smtClean="0"/>
              <a:t>ADA)</a:t>
            </a:r>
          </a:p>
          <a:p>
            <a:pPr marL="365760" indent="-256032" eaLnBrk="1" fontAlgn="auto" hangingPunct="1">
              <a:spcAft>
                <a:spcPts val="0"/>
              </a:spcAft>
              <a:buFont typeface="Wingdings 3"/>
              <a:buChar char=""/>
              <a:defRPr/>
            </a:pPr>
            <a:r>
              <a:rPr lang="en-US" dirty="0" smtClean="0"/>
              <a:t>The Americans with Disabilities Act Amendments Act of 2008 (ADAAA)</a:t>
            </a:r>
          </a:p>
          <a:p>
            <a:pPr marL="365760" indent="-256032" eaLnBrk="1" fontAlgn="auto" hangingPunct="1">
              <a:spcAft>
                <a:spcPts val="0"/>
              </a:spcAft>
              <a:buFont typeface="Wingdings 3"/>
              <a:buChar char=""/>
              <a:defRPr/>
            </a:pPr>
            <a:r>
              <a:rPr lang="en-US" dirty="0" smtClean="0"/>
              <a:t>IDEA</a:t>
            </a:r>
          </a:p>
          <a:p>
            <a:pPr marL="365760" indent="-256032" eaLnBrk="1" fontAlgn="auto" hangingPunct="1">
              <a:spcAft>
                <a:spcPts val="0"/>
              </a:spcAft>
              <a:buFont typeface="Wingdings 3"/>
              <a:buChar char=""/>
              <a:defRPr/>
            </a:pPr>
            <a:r>
              <a:rPr lang="en-US" dirty="0" smtClean="0"/>
              <a:t>FERPA</a:t>
            </a:r>
          </a:p>
          <a:p>
            <a:pPr marL="0" indent="0" eaLnBrk="1" fontAlgn="auto" hangingPunct="1">
              <a:spcAft>
                <a:spcPts val="0"/>
              </a:spcAft>
              <a:buFont typeface="Wingdings 3"/>
              <a:buNone/>
              <a:defRPr/>
            </a:pPr>
            <a:endParaRPr lang="en-US" dirty="0"/>
          </a:p>
        </p:txBody>
      </p:sp>
      <p:sp>
        <p:nvSpPr>
          <p:cNvPr id="2" name="Title 1"/>
          <p:cNvSpPr>
            <a:spLocks noGrp="1"/>
          </p:cNvSpPr>
          <p:nvPr>
            <p:ph type="title"/>
          </p:nvPr>
        </p:nvSpPr>
        <p:spPr>
          <a:xfrm>
            <a:off x="261937" y="231775"/>
            <a:ext cx="8229601" cy="1143001"/>
          </a:xfrm>
        </p:spPr>
        <p:txBody>
          <a:bodyPr>
            <a:noAutofit/>
          </a:bodyPr>
          <a:lstStyle/>
          <a:p>
            <a:pPr eaLnBrk="1" fontAlgn="auto" hangingPunct="1">
              <a:spcAft>
                <a:spcPts val="0"/>
              </a:spcAft>
              <a:defRPr/>
            </a:pPr>
            <a:r>
              <a:rPr lang="en-US" dirty="0" smtClean="0"/>
              <a:t>The Acts</a:t>
            </a:r>
            <a:br>
              <a:rPr lang="en-US" dirty="0" smtClean="0"/>
            </a:br>
            <a:r>
              <a:rPr lang="en-US" dirty="0" smtClean="0"/>
              <a:t>Federal</a:t>
            </a:r>
            <a:endParaRPr lang="en-US" dirty="0"/>
          </a:p>
        </p:txBody>
      </p:sp>
    </p:spTree>
  </p:cSld>
  <p:clrMapOvr>
    <a:masterClrMapping/>
  </p:clrMapOvr>
  <p:transition spd="slow">
    <p:pull/>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4A150900-22F8-43EC-BB9E-805B31172DFF}" type="slidenum">
              <a:rPr lang="en-US"/>
              <a:pPr>
                <a:defRPr/>
              </a:pPr>
              <a:t>40</a:t>
            </a:fld>
            <a:endParaRPr lang="en-US"/>
          </a:p>
        </p:txBody>
      </p:sp>
      <p:sp>
        <p:nvSpPr>
          <p:cNvPr id="91138" name="Content Placeholder 2"/>
          <p:cNvSpPr>
            <a:spLocks noGrp="1"/>
          </p:cNvSpPr>
          <p:nvPr>
            <p:ph idx="1"/>
          </p:nvPr>
        </p:nvSpPr>
        <p:spPr/>
        <p:txBody>
          <a:bodyPr/>
          <a:lstStyle/>
          <a:p>
            <a:pPr marL="0" indent="0" eaLnBrk="1" hangingPunct="1">
              <a:buFont typeface="Wingdings 3" pitchFamily="18" charset="2"/>
              <a:buNone/>
            </a:pPr>
            <a:r>
              <a:rPr lang="en-US" smtClean="0"/>
              <a:t>Review the information from ADA Amendments Act of 2008</a:t>
            </a:r>
          </a:p>
          <a:p>
            <a:pPr marL="0" indent="0" eaLnBrk="1" hangingPunct="1">
              <a:buFont typeface="Wingdings 3" pitchFamily="18" charset="2"/>
              <a:buNone/>
            </a:pPr>
            <a:endParaRPr lang="en-US" smtClean="0"/>
          </a:p>
          <a:p>
            <a:pPr marL="0" indent="0" eaLnBrk="1" hangingPunct="1">
              <a:buFont typeface="Wingdings 3" pitchFamily="18" charset="2"/>
              <a:buNone/>
            </a:pPr>
            <a:r>
              <a:rPr lang="en-US" smtClean="0"/>
              <a:t>Understand your Child Find requirements</a:t>
            </a:r>
          </a:p>
          <a:p>
            <a:pPr marL="0" indent="0" eaLnBrk="1" hangingPunct="1">
              <a:buFont typeface="Wingdings 3" pitchFamily="18" charset="2"/>
              <a:buNone/>
            </a:pPr>
            <a:endParaRPr lang="en-US" smtClean="0"/>
          </a:p>
          <a:p>
            <a:pPr marL="0" indent="0" eaLnBrk="1" hangingPunct="1">
              <a:buFont typeface="Wingdings 3" pitchFamily="18" charset="2"/>
              <a:buNone/>
            </a:pPr>
            <a:r>
              <a:rPr lang="en-US" smtClean="0"/>
              <a:t>Make sure parents are aware of their rights</a:t>
            </a:r>
          </a:p>
        </p:txBody>
      </p:sp>
      <p:sp>
        <p:nvSpPr>
          <p:cNvPr id="2" name="Title 1"/>
          <p:cNvSpPr>
            <a:spLocks noGrp="1"/>
          </p:cNvSpPr>
          <p:nvPr>
            <p:ph type="title"/>
          </p:nvPr>
        </p:nvSpPr>
        <p:spPr/>
        <p:txBody>
          <a:bodyPr/>
          <a:lstStyle/>
          <a:p>
            <a:pPr eaLnBrk="1" fontAlgn="auto" hangingPunct="1">
              <a:spcAft>
                <a:spcPts val="0"/>
              </a:spcAft>
              <a:defRPr/>
            </a:pPr>
            <a:r>
              <a:rPr lang="en-US" dirty="0" smtClean="0"/>
              <a:t>Rethink Eligibility</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10B2143C-446F-4FE8-8DD2-D5D2F67344EE}" type="slidenum">
              <a:rPr lang="en-US"/>
              <a:pPr>
                <a:defRPr/>
              </a:pPr>
              <a:t>41</a:t>
            </a:fld>
            <a:endParaRPr lang="en-US"/>
          </a:p>
        </p:txBody>
      </p:sp>
      <p:sp>
        <p:nvSpPr>
          <p:cNvPr id="133122" name="Rectangle 2"/>
          <p:cNvSpPr>
            <a:spLocks noGrp="1"/>
          </p:cNvSpPr>
          <p:nvPr>
            <p:ph type="title"/>
          </p:nvPr>
        </p:nvSpPr>
        <p:spPr bwMode="auto"/>
        <p:txBody>
          <a:bodyPr wrap="square" lIns="91440" tIns="45720" rIns="91440" bIns="45720" numCol="1" anchorCtr="0" compatLnSpc="1">
            <a:prstTxWarp prst="textNoShape">
              <a:avLst/>
            </a:prstTxWarp>
          </a:bodyPr>
          <a:lstStyle/>
          <a:p>
            <a:pPr eaLnBrk="1" hangingPunct="1">
              <a:defRPr/>
            </a:pPr>
            <a:r>
              <a:rPr lang="en-US" smtClean="0">
                <a:effectLst/>
              </a:rPr>
              <a:t>Child Find</a:t>
            </a:r>
          </a:p>
        </p:txBody>
      </p:sp>
      <p:sp>
        <p:nvSpPr>
          <p:cNvPr id="93187" name="Rectangle 3"/>
          <p:cNvSpPr>
            <a:spLocks noGrp="1"/>
          </p:cNvSpPr>
          <p:nvPr>
            <p:ph type="body" idx="1"/>
          </p:nvPr>
        </p:nvSpPr>
        <p:spPr/>
        <p:txBody>
          <a:bodyPr/>
          <a:lstStyle/>
          <a:p>
            <a:pPr eaLnBrk="1" hangingPunct="1"/>
            <a:endParaRPr lang="en-US" smtClean="0"/>
          </a:p>
          <a:p>
            <a:pPr eaLnBrk="1" hangingPunct="1"/>
            <a:endParaRPr lang="en-US" smtClean="0"/>
          </a:p>
          <a:p>
            <a:pPr eaLnBrk="1" hangingPunct="1"/>
            <a:r>
              <a:rPr lang="en-US" smtClean="0"/>
              <a:t>Child’s dependence on wheelchair triggers duty to evaluate under 504.</a:t>
            </a:r>
          </a:p>
          <a:p>
            <a:pPr eaLnBrk="1" hangingPunct="1">
              <a:buFont typeface="Wingdings 3" pitchFamily="18" charset="2"/>
              <a:buNone/>
            </a:pPr>
            <a:endParaRPr lang="en-US" smtClean="0"/>
          </a:p>
          <a:p>
            <a:pPr eaLnBrk="1" hangingPunct="1">
              <a:buFont typeface="Wingdings 3" pitchFamily="18" charset="2"/>
              <a:buNone/>
            </a:pPr>
            <a:endParaRPr lang="en-US" smtClean="0"/>
          </a:p>
          <a:p>
            <a:pPr eaLnBrk="1" hangingPunct="1">
              <a:buFont typeface="Wingdings 3" pitchFamily="18" charset="2"/>
              <a:buNone/>
            </a:pPr>
            <a:r>
              <a:rPr lang="en-US" smtClean="0"/>
              <a:t>Aurora Public Sch. (CO) (2013)</a:t>
            </a:r>
          </a:p>
          <a:p>
            <a:pPr eaLnBrk="1" hangingPunct="1">
              <a:buFont typeface="Wingdings 3" pitchFamily="18" charset="2"/>
              <a:buNone/>
            </a:pPr>
            <a:endParaRPr lang="en-US"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en-US" smtClean="0">
                <a:effectLst/>
              </a:rPr>
              <a:t>Child Find</a:t>
            </a:r>
          </a:p>
        </p:txBody>
      </p:sp>
      <p:sp>
        <p:nvSpPr>
          <p:cNvPr id="94210" name="Rectangle 3"/>
          <p:cNvSpPr>
            <a:spLocks noGrp="1"/>
          </p:cNvSpPr>
          <p:nvPr>
            <p:ph type="body" idx="1"/>
          </p:nvPr>
        </p:nvSpPr>
        <p:spPr/>
        <p:txBody>
          <a:bodyPr/>
          <a:lstStyle/>
          <a:p>
            <a:pPr eaLnBrk="1" hangingPunct="1"/>
            <a:endParaRPr lang="en-US" smtClean="0"/>
          </a:p>
          <a:p>
            <a:pPr eaLnBrk="1" hangingPunct="1"/>
            <a:r>
              <a:rPr lang="en-US" smtClean="0"/>
              <a:t>If District believes a first step is to address child’s problem behaviors through classroom-level intervention and keeps a close eye to determine if further formal assessments are necessary – no violation of Section 504.</a:t>
            </a:r>
          </a:p>
          <a:p>
            <a:pPr eaLnBrk="1" hangingPunct="1">
              <a:buFont typeface="Wingdings 3" pitchFamily="18" charset="2"/>
              <a:buNone/>
            </a:pPr>
            <a:endParaRPr lang="en-US" smtClean="0"/>
          </a:p>
          <a:p>
            <a:pPr eaLnBrk="1" hangingPunct="1">
              <a:buFont typeface="Wingdings 3" pitchFamily="18" charset="2"/>
              <a:buNone/>
            </a:pPr>
            <a:r>
              <a:rPr lang="en-US" smtClean="0"/>
              <a:t>Demarcus L. v. Bd of Ed of City of Chicago (2014)</a:t>
            </a:r>
          </a:p>
          <a:p>
            <a:endParaRPr lang="en-US"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152C300E-881F-4990-B91C-3FCA913F4FA1}" type="slidenum">
              <a:rPr lang="en-US"/>
              <a:pPr>
                <a:defRPr/>
              </a:pPr>
              <a:t>43</a:t>
            </a:fld>
            <a:endParaRPr lang="en-US"/>
          </a:p>
        </p:txBody>
      </p:sp>
      <p:sp>
        <p:nvSpPr>
          <p:cNvPr id="134146" name="Rectangle 2"/>
          <p:cNvSpPr>
            <a:spLocks noGrp="1"/>
          </p:cNvSpPr>
          <p:nvPr>
            <p:ph type="title"/>
          </p:nvPr>
        </p:nvSpPr>
        <p:spPr bwMode="auto"/>
        <p:txBody>
          <a:bodyPr wrap="square" lIns="91440" tIns="45720" rIns="91440" bIns="45720" numCol="1" anchorCtr="0" compatLnSpc="1">
            <a:prstTxWarp prst="textNoShape">
              <a:avLst/>
            </a:prstTxWarp>
          </a:bodyPr>
          <a:lstStyle/>
          <a:p>
            <a:pPr eaLnBrk="1" hangingPunct="1">
              <a:defRPr/>
            </a:pPr>
            <a:r>
              <a:rPr lang="en-US" smtClean="0">
                <a:effectLst/>
              </a:rPr>
              <a:t>Child Find</a:t>
            </a:r>
          </a:p>
        </p:txBody>
      </p:sp>
      <p:sp>
        <p:nvSpPr>
          <p:cNvPr id="95235" name="Rectangle 3"/>
          <p:cNvSpPr>
            <a:spLocks noGrp="1"/>
          </p:cNvSpPr>
          <p:nvPr>
            <p:ph type="body" idx="1"/>
          </p:nvPr>
        </p:nvSpPr>
        <p:spPr/>
        <p:txBody>
          <a:bodyPr/>
          <a:lstStyle/>
          <a:p>
            <a:pPr eaLnBrk="1" hangingPunct="1"/>
            <a:r>
              <a:rPr lang="en-US" smtClean="0"/>
              <a:t>A District wrongly assumed that a student with a mood disorder did not need to be evaluated for special education eligibility because he never had academic or disciplinary issues, even though the student’s angry behavior resulted in removal from school and demonstrated a need for psychiatric treatment.</a:t>
            </a:r>
          </a:p>
          <a:p>
            <a:pPr eaLnBrk="1" hangingPunct="1">
              <a:buFont typeface="Wingdings 3" pitchFamily="18" charset="2"/>
              <a:buNone/>
            </a:pPr>
            <a:endParaRPr lang="en-US" smtClean="0"/>
          </a:p>
          <a:p>
            <a:pPr eaLnBrk="1" hangingPunct="1">
              <a:buFont typeface="Wingdings 3" pitchFamily="18" charset="2"/>
              <a:buNone/>
            </a:pPr>
            <a:r>
              <a:rPr lang="en-US" smtClean="0"/>
              <a:t>Barnwell Sch. Dist. (S.C.) (2013)</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F009D6F2-85A4-440C-A13F-E6AF9223ECC2}" type="slidenum">
              <a:rPr lang="en-US"/>
              <a:pPr>
                <a:defRPr/>
              </a:pPr>
              <a:t>44</a:t>
            </a:fld>
            <a:endParaRPr lang="en-US"/>
          </a:p>
        </p:txBody>
      </p:sp>
      <p:sp>
        <p:nvSpPr>
          <p:cNvPr id="104450" name="Rectangle 2"/>
          <p:cNvSpPr>
            <a:spLocks noGrp="1"/>
          </p:cNvSpPr>
          <p:nvPr>
            <p:ph type="title"/>
          </p:nvPr>
        </p:nvSpPr>
        <p:spPr bwMode="auto"/>
        <p:txBody>
          <a:bodyPr wrap="square" lIns="91440" tIns="45720" rIns="91440" bIns="45720" numCol="1" anchorCtr="0" compatLnSpc="1">
            <a:prstTxWarp prst="textNoShape">
              <a:avLst/>
            </a:prstTxWarp>
          </a:bodyPr>
          <a:lstStyle/>
          <a:p>
            <a:pPr eaLnBrk="1" hangingPunct="1">
              <a:defRPr/>
            </a:pPr>
            <a:r>
              <a:rPr lang="en-US" smtClean="0">
                <a:effectLst/>
              </a:rPr>
              <a:t>504 Annual Monitoring Form</a:t>
            </a:r>
          </a:p>
        </p:txBody>
      </p:sp>
      <p:sp>
        <p:nvSpPr>
          <p:cNvPr id="96259" name="Rectangle 3"/>
          <p:cNvSpPr>
            <a:spLocks noGrp="1"/>
          </p:cNvSpPr>
          <p:nvPr>
            <p:ph type="body" idx="1"/>
          </p:nvPr>
        </p:nvSpPr>
        <p:spPr/>
        <p:txBody>
          <a:bodyPr/>
          <a:lstStyle/>
          <a:p>
            <a:pPr eaLnBrk="1" hangingPunct="1"/>
            <a:endParaRPr lang="en-US" smtClean="0"/>
          </a:p>
          <a:p>
            <a:pPr eaLnBrk="1" hangingPunct="1"/>
            <a:r>
              <a:rPr lang="en-US" smtClean="0"/>
              <a:t>How often has student accessed accommodation?</a:t>
            </a:r>
          </a:p>
          <a:p>
            <a:pPr eaLnBrk="1" hangingPunct="1"/>
            <a:r>
              <a:rPr lang="en-US" smtClean="0"/>
              <a:t>Why would you add accommodations in high school?</a:t>
            </a:r>
          </a:p>
          <a:p>
            <a:pPr eaLnBrk="1" hangingPunct="1"/>
            <a:r>
              <a:rPr lang="en-US" smtClean="0"/>
              <a:t>Documentation, documentation, documentation! TO </a:t>
            </a:r>
            <a:r>
              <a:rPr lang="en-US" u="sng" smtClean="0"/>
              <a:t>add</a:t>
            </a:r>
            <a:r>
              <a:rPr lang="en-US" smtClean="0"/>
              <a:t> and to </a:t>
            </a:r>
            <a:r>
              <a:rPr lang="en-US" u="sng" smtClean="0"/>
              <a:t>remove</a:t>
            </a:r>
            <a:r>
              <a:rPr lang="en-US" smtClean="0"/>
              <a:t>.</a:t>
            </a:r>
          </a:p>
          <a:p>
            <a:pPr eaLnBrk="1" hangingPunct="1"/>
            <a:r>
              <a:rPr lang="en-US" smtClean="0"/>
              <a:t>Role of counselors – Annual reevaluations</a:t>
            </a:r>
          </a:p>
          <a:p>
            <a:pPr eaLnBrk="1" hangingPunct="1"/>
            <a:r>
              <a:rPr lang="en-US" smtClean="0"/>
              <a:t>Medical update – annually – ask v. demand</a:t>
            </a:r>
          </a:p>
          <a:p>
            <a:pPr eaLnBrk="1" hangingPunct="1"/>
            <a:endParaRPr lang="en-US"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12EDC076-D243-425F-B355-605354390C9E}" type="slidenum">
              <a:rPr lang="en-US"/>
              <a:pPr>
                <a:defRPr/>
              </a:pPr>
              <a:t>45</a:t>
            </a:fld>
            <a:endParaRPr lang="en-US"/>
          </a:p>
        </p:txBody>
      </p:sp>
      <p:sp>
        <p:nvSpPr>
          <p:cNvPr id="98306" name="Content Placeholder 2"/>
          <p:cNvSpPr>
            <a:spLocks noGrp="1"/>
          </p:cNvSpPr>
          <p:nvPr>
            <p:ph idx="1"/>
          </p:nvPr>
        </p:nvSpPr>
        <p:spPr/>
        <p:txBody>
          <a:bodyPr/>
          <a:lstStyle/>
          <a:p>
            <a:pPr eaLnBrk="1" hangingPunct="1"/>
            <a:r>
              <a:rPr lang="en-US" smtClean="0"/>
              <a:t>District-Initiated Evaluation As a ADA Protected Disabled Student</a:t>
            </a:r>
          </a:p>
          <a:p>
            <a:pPr eaLnBrk="1" hangingPunct="1"/>
            <a:r>
              <a:rPr lang="en-US" smtClean="0"/>
              <a:t>Annual Notice to Parents</a:t>
            </a:r>
          </a:p>
          <a:p>
            <a:pPr eaLnBrk="1" hangingPunct="1"/>
            <a:r>
              <a:rPr lang="en-US" smtClean="0"/>
              <a:t>Procedural Safeguards</a:t>
            </a:r>
          </a:p>
          <a:p>
            <a:pPr eaLnBrk="1" hangingPunct="1"/>
            <a:r>
              <a:rPr lang="en-US" smtClean="0"/>
              <a:t>Service Agreement</a:t>
            </a:r>
          </a:p>
          <a:p>
            <a:pPr eaLnBrk="1" hangingPunct="1"/>
            <a:endParaRPr lang="en-US" smtClean="0"/>
          </a:p>
          <a:p>
            <a:pPr eaLnBrk="1" hangingPunct="1"/>
            <a:r>
              <a:rPr lang="en-US" smtClean="0"/>
              <a:t>District Section 504 Manual!</a:t>
            </a:r>
          </a:p>
          <a:p>
            <a:pPr eaLnBrk="1" hangingPunct="1"/>
            <a:endParaRPr lang="en-US" smtClean="0"/>
          </a:p>
        </p:txBody>
      </p:sp>
      <p:sp>
        <p:nvSpPr>
          <p:cNvPr id="2" name="Title 1"/>
          <p:cNvSpPr>
            <a:spLocks noGrp="1"/>
          </p:cNvSpPr>
          <p:nvPr>
            <p:ph type="title"/>
          </p:nvPr>
        </p:nvSpPr>
        <p:spPr/>
        <p:txBody>
          <a:bodyPr/>
          <a:lstStyle/>
          <a:p>
            <a:pPr eaLnBrk="1" fontAlgn="auto" hangingPunct="1">
              <a:spcAft>
                <a:spcPts val="0"/>
              </a:spcAft>
              <a:defRPr/>
            </a:pPr>
            <a:r>
              <a:rPr lang="en-US" dirty="0" smtClean="0"/>
              <a:t>The Forms</a:t>
            </a:r>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17"/>
          <p:cNvSpPr>
            <a:spLocks noGrp="1"/>
          </p:cNvSpPr>
          <p:nvPr>
            <p:ph type="sldNum" sz="quarter" idx="12"/>
          </p:nvPr>
        </p:nvSpPr>
        <p:spPr/>
        <p:txBody>
          <a:bodyPr/>
          <a:lstStyle/>
          <a:p>
            <a:pPr>
              <a:defRPr/>
            </a:pPr>
            <a:fld id="{DEC3EE85-4C5D-4655-B35E-4C1E0ECFB747}" type="slidenum">
              <a:rPr lang="en-US"/>
              <a:pPr>
                <a:defRPr/>
              </a:pPr>
              <a:t>46</a:t>
            </a:fld>
            <a:endParaRPr lang="en-US"/>
          </a:p>
        </p:txBody>
      </p:sp>
      <p:sp>
        <p:nvSpPr>
          <p:cNvPr id="100354" name="Content Placeholder 1"/>
          <p:cNvSpPr>
            <a:spLocks noGrp="1"/>
          </p:cNvSpPr>
          <p:nvPr>
            <p:ph idx="1"/>
          </p:nvPr>
        </p:nvSpPr>
        <p:spPr/>
        <p:txBody>
          <a:bodyPr/>
          <a:lstStyle/>
          <a:p>
            <a:pPr eaLnBrk="1" hangingPunct="1"/>
            <a:endParaRPr lang="en-US" smtClean="0"/>
          </a:p>
        </p:txBody>
      </p:sp>
      <p:sp>
        <p:nvSpPr>
          <p:cNvPr id="3" name="Title 2"/>
          <p:cNvSpPr>
            <a:spLocks noGrp="1"/>
          </p:cNvSpPr>
          <p:nvPr>
            <p:ph type="title"/>
          </p:nvPr>
        </p:nvSpPr>
        <p:spPr/>
        <p:txBody>
          <a:bodyPr/>
          <a:lstStyle/>
          <a:p>
            <a:pPr eaLnBrk="1" fontAlgn="auto" hangingPunct="1">
              <a:spcAft>
                <a:spcPts val="0"/>
              </a:spcAft>
              <a:defRPr/>
            </a:pPr>
            <a:endParaRPr lang="en-US"/>
          </a:p>
        </p:txBody>
      </p:sp>
      <p:pic>
        <p:nvPicPr>
          <p:cNvPr id="100356" name="Picture 2"/>
          <p:cNvPicPr>
            <a:picLocks noChangeAspect="1" noChangeArrowheads="1"/>
          </p:cNvPicPr>
          <p:nvPr/>
        </p:nvPicPr>
        <p:blipFill>
          <a:blip r:embed="rId2"/>
          <a:srcRect/>
          <a:stretch>
            <a:fillRect/>
          </a:stretch>
        </p:blipFill>
        <p:spPr bwMode="auto">
          <a:xfrm>
            <a:off x="762000" y="304800"/>
            <a:ext cx="7772400" cy="5638800"/>
          </a:xfrm>
          <a:prstGeom prst="rect">
            <a:avLst/>
          </a:prstGeom>
          <a:noFill/>
          <a:ln w="9525">
            <a:noFill/>
            <a:miter lim="800000"/>
            <a:headEnd/>
            <a:tailEnd/>
          </a:ln>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1A108E64-06AB-480A-85F6-4964A103C1D8}" type="slidenum">
              <a:rPr lang="en-US"/>
              <a:pPr>
                <a:defRPr/>
              </a:pPr>
              <a:t>47</a:t>
            </a:fld>
            <a:endParaRPr lang="en-US"/>
          </a:p>
        </p:txBody>
      </p:sp>
      <p:sp>
        <p:nvSpPr>
          <p:cNvPr id="117762" name="Rectangle 2"/>
          <p:cNvSpPr>
            <a:spLocks noGrp="1"/>
          </p:cNvSpPr>
          <p:nvPr>
            <p:ph type="title"/>
          </p:nvPr>
        </p:nvSpPr>
        <p:spPr bwMode="auto"/>
        <p:txBody>
          <a:bodyPr wrap="square" lIns="91440" tIns="45720" rIns="91440" bIns="45720" numCol="1" anchorCtr="0" compatLnSpc="1">
            <a:prstTxWarp prst="textNoShape">
              <a:avLst/>
            </a:prstTxWarp>
          </a:bodyPr>
          <a:lstStyle/>
          <a:p>
            <a:pPr eaLnBrk="1" hangingPunct="1">
              <a:defRPr/>
            </a:pPr>
            <a:endParaRPr lang="en-US" smtClean="0">
              <a:effectLst/>
            </a:endParaRPr>
          </a:p>
        </p:txBody>
      </p:sp>
      <p:sp>
        <p:nvSpPr>
          <p:cNvPr id="101379" name="Rectangle 3"/>
          <p:cNvSpPr>
            <a:spLocks noGrp="1"/>
          </p:cNvSpPr>
          <p:nvPr>
            <p:ph type="body" idx="1"/>
          </p:nvPr>
        </p:nvSpPr>
        <p:spPr/>
        <p:txBody>
          <a:bodyPr/>
          <a:lstStyle/>
          <a:p>
            <a:pPr eaLnBrk="1" hangingPunct="1">
              <a:buFont typeface="Wingdings 3" pitchFamily="18" charset="2"/>
              <a:buNone/>
            </a:pPr>
            <a:endParaRPr lang="en-US" smtClean="0"/>
          </a:p>
          <a:p>
            <a:pPr eaLnBrk="1" hangingPunct="1">
              <a:buFont typeface="Wingdings 3" pitchFamily="18" charset="2"/>
              <a:buNone/>
            </a:pPr>
            <a:endParaRPr lang="en-US" smtClean="0"/>
          </a:p>
          <a:p>
            <a:pPr eaLnBrk="1" hangingPunct="1">
              <a:buFont typeface="Wingdings 3" pitchFamily="18" charset="2"/>
              <a:buNone/>
            </a:pPr>
            <a:r>
              <a:rPr lang="en-US" smtClean="0"/>
              <a:t>			Section 504 Agreement is</a:t>
            </a:r>
          </a:p>
          <a:p>
            <a:pPr eaLnBrk="1" hangingPunct="1">
              <a:buFont typeface="Wingdings 3" pitchFamily="18" charset="2"/>
              <a:buNone/>
            </a:pPr>
            <a:r>
              <a:rPr lang="en-US" smtClean="0"/>
              <a:t>          </a:t>
            </a:r>
            <a:r>
              <a:rPr lang="en-US" sz="3200" smtClean="0"/>
              <a:t>NOT A CONSOLATION PRIZE!</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49CF0AAB-7E2D-4007-BE2F-13C1F088105B}" type="slidenum">
              <a:rPr lang="en-US"/>
              <a:pPr>
                <a:defRPr/>
              </a:pPr>
              <a:t>48</a:t>
            </a:fld>
            <a:endParaRPr lang="en-US"/>
          </a:p>
        </p:txBody>
      </p:sp>
      <p:sp>
        <p:nvSpPr>
          <p:cNvPr id="118786" name="Rectangle 2"/>
          <p:cNvSpPr>
            <a:spLocks noGrp="1"/>
          </p:cNvSpPr>
          <p:nvPr>
            <p:ph type="title"/>
          </p:nvPr>
        </p:nvSpPr>
        <p:spPr bwMode="auto"/>
        <p:txBody>
          <a:bodyPr wrap="square" lIns="91440" tIns="45720" rIns="91440" bIns="45720" numCol="1" anchorCtr="0" compatLnSpc="1">
            <a:prstTxWarp prst="textNoShape">
              <a:avLst/>
            </a:prstTxWarp>
          </a:bodyPr>
          <a:lstStyle/>
          <a:p>
            <a:pPr eaLnBrk="1" hangingPunct="1">
              <a:defRPr/>
            </a:pPr>
            <a:r>
              <a:rPr lang="en-US" sz="3700" smtClean="0">
                <a:effectLst/>
              </a:rPr>
              <a:t>Legal Implications of 504 Litigation</a:t>
            </a:r>
          </a:p>
        </p:txBody>
      </p:sp>
      <p:sp>
        <p:nvSpPr>
          <p:cNvPr id="102403" name="Rectangle 3"/>
          <p:cNvSpPr>
            <a:spLocks noGrp="1"/>
          </p:cNvSpPr>
          <p:nvPr>
            <p:ph type="body" idx="1"/>
          </p:nvPr>
        </p:nvSpPr>
        <p:spPr/>
        <p:txBody>
          <a:bodyPr/>
          <a:lstStyle/>
          <a:p>
            <a:pPr eaLnBrk="1" hangingPunct="1">
              <a:buFont typeface="Wingdings 3" pitchFamily="18" charset="2"/>
              <a:buNone/>
            </a:pPr>
            <a:endParaRPr lang="en-US" smtClean="0"/>
          </a:p>
          <a:p>
            <a:pPr eaLnBrk="1" hangingPunct="1">
              <a:buFont typeface="Wingdings 3" pitchFamily="18" charset="2"/>
              <a:buNone/>
            </a:pPr>
            <a:r>
              <a:rPr lang="en-US" smtClean="0"/>
              <a:t>Direct to federal court bypassing due process.</a:t>
            </a:r>
          </a:p>
          <a:p>
            <a:pPr eaLnBrk="1" hangingPunct="1">
              <a:buFont typeface="Wingdings 3" pitchFamily="18" charset="2"/>
              <a:buNone/>
            </a:pPr>
            <a:endParaRPr lang="en-US" smtClean="0"/>
          </a:p>
          <a:p>
            <a:pPr eaLnBrk="1" hangingPunct="1">
              <a:buFont typeface="Wingdings 3" pitchFamily="18" charset="2"/>
              <a:buNone/>
            </a:pPr>
            <a:r>
              <a:rPr lang="en-US" smtClean="0"/>
              <a:t>Financial Risk to District greater than due process.  Monetary damages &gt; $500,000</a:t>
            </a:r>
          </a:p>
          <a:p>
            <a:pPr eaLnBrk="1" hangingPunct="1">
              <a:buFont typeface="Wingdings 3" pitchFamily="18" charset="2"/>
              <a:buNone/>
            </a:pPr>
            <a:endParaRPr lang="en-US" smtClean="0"/>
          </a:p>
          <a:p>
            <a:pPr eaLnBrk="1" hangingPunct="1">
              <a:buFont typeface="Wingdings 3" pitchFamily="18" charset="2"/>
              <a:buNone/>
            </a:pPr>
            <a:r>
              <a:rPr lang="en-US" smtClean="0"/>
              <a:t>Remedies: ongoing educational services, compensatory education, tuition reimbursement, expert witness fess,  may allow attorney’s fees.</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6AD40735-EDBB-4438-87C3-49811DCD9013}" type="slidenum">
              <a:rPr lang="en-US"/>
              <a:pPr>
                <a:defRPr/>
              </a:pPr>
              <a:t>49</a:t>
            </a:fld>
            <a:endParaRPr lang="en-US"/>
          </a:p>
        </p:txBody>
      </p:sp>
      <p:sp>
        <p:nvSpPr>
          <p:cNvPr id="119810" name="Rectangle 2"/>
          <p:cNvSpPr>
            <a:spLocks noGrp="1"/>
          </p:cNvSpPr>
          <p:nvPr>
            <p:ph type="title"/>
          </p:nvPr>
        </p:nvSpPr>
        <p:spPr bwMode="auto"/>
        <p:txBody>
          <a:bodyPr wrap="square" lIns="91440" tIns="45720" rIns="91440" bIns="45720" numCol="1" anchorCtr="0" compatLnSpc="1">
            <a:prstTxWarp prst="textNoShape">
              <a:avLst/>
            </a:prstTxWarp>
          </a:bodyPr>
          <a:lstStyle/>
          <a:p>
            <a:pPr eaLnBrk="1" hangingPunct="1">
              <a:defRPr/>
            </a:pPr>
            <a:r>
              <a:rPr lang="en-US" smtClean="0">
                <a:effectLst/>
              </a:rPr>
              <a:t>Mark H. v. Lemahieu </a:t>
            </a:r>
            <a:r>
              <a:rPr lang="en-US" sz="1800" b="0" smtClean="0">
                <a:effectLst/>
              </a:rPr>
              <a:t>(2008)</a:t>
            </a:r>
            <a:endParaRPr lang="en-US" b="0" smtClean="0">
              <a:effectLst/>
            </a:endParaRPr>
          </a:p>
        </p:txBody>
      </p:sp>
      <p:sp>
        <p:nvSpPr>
          <p:cNvPr id="103427" name="Rectangle 3"/>
          <p:cNvSpPr>
            <a:spLocks noGrp="1"/>
          </p:cNvSpPr>
          <p:nvPr>
            <p:ph type="body" idx="1"/>
          </p:nvPr>
        </p:nvSpPr>
        <p:spPr/>
        <p:txBody>
          <a:bodyPr/>
          <a:lstStyle/>
          <a:p>
            <a:pPr eaLnBrk="1" hangingPunct="1">
              <a:buFont typeface="Wingdings 3" pitchFamily="18" charset="2"/>
              <a:buNone/>
            </a:pPr>
            <a:endParaRPr lang="en-US" smtClean="0"/>
          </a:p>
          <a:p>
            <a:pPr eaLnBrk="1" hangingPunct="1">
              <a:buFont typeface="Wingdings 3" pitchFamily="18" charset="2"/>
              <a:buNone/>
            </a:pPr>
            <a:r>
              <a:rPr lang="en-US" smtClean="0"/>
              <a:t>Parents of two autistic children alleged denial of FAPE and prevailed under IDEA. Parents then filed suit under 504 and the Court found </a:t>
            </a:r>
          </a:p>
          <a:p>
            <a:pPr eaLnBrk="1" hangingPunct="1">
              <a:buFont typeface="Wingdings 3" pitchFamily="18" charset="2"/>
              <a:buNone/>
            </a:pPr>
            <a:r>
              <a:rPr lang="en-US" smtClean="0"/>
              <a:t> that failure to offer a valid IDEA program may, </a:t>
            </a:r>
          </a:p>
          <a:p>
            <a:pPr eaLnBrk="1" hangingPunct="1">
              <a:buFont typeface="Wingdings 3" pitchFamily="18" charset="2"/>
              <a:buNone/>
            </a:pPr>
            <a:r>
              <a:rPr lang="en-US" smtClean="0"/>
              <a:t>but does not necessarily, violate the section 504 duty. Standards are different and case had to be remanded.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4D47C486-9380-44FB-8A3D-DAFC091D2868}" type="slidenum">
              <a:rPr lang="en-US"/>
              <a:pPr>
                <a:defRPr/>
              </a:pPr>
              <a:t>5</a:t>
            </a:fld>
            <a:endParaRPr lang="en-US"/>
          </a:p>
        </p:txBody>
      </p:sp>
      <p:sp>
        <p:nvSpPr>
          <p:cNvPr id="21506" name="Content Placeholder 2"/>
          <p:cNvSpPr>
            <a:spLocks noGrp="1"/>
          </p:cNvSpPr>
          <p:nvPr>
            <p:ph idx="1"/>
          </p:nvPr>
        </p:nvSpPr>
        <p:spPr/>
        <p:txBody>
          <a:bodyPr/>
          <a:lstStyle/>
          <a:p>
            <a:pPr eaLnBrk="1" hangingPunct="1"/>
            <a:r>
              <a:rPr lang="en-US" smtClean="0"/>
              <a:t>Pennsylvania School Code of 1949</a:t>
            </a:r>
          </a:p>
          <a:p>
            <a:pPr eaLnBrk="1" hangingPunct="1"/>
            <a:r>
              <a:rPr lang="en-US" smtClean="0"/>
              <a:t>Pennsylvania Nurse Practice Act</a:t>
            </a:r>
          </a:p>
          <a:p>
            <a:pPr eaLnBrk="1" hangingPunct="1"/>
            <a:r>
              <a:rPr lang="en-US" smtClean="0"/>
              <a:t>Pennsylvania Practical Nurse Act</a:t>
            </a:r>
          </a:p>
          <a:p>
            <a:pPr eaLnBrk="1" hangingPunct="1"/>
            <a:r>
              <a:rPr lang="en-US" smtClean="0"/>
              <a:t>Department of Health Guidelines Regarding Administration of Medications (22 Pa Code, 12.41 Student Services)</a:t>
            </a:r>
          </a:p>
          <a:p>
            <a:pPr eaLnBrk="1" hangingPunct="1"/>
            <a:r>
              <a:rPr lang="en-US" smtClean="0"/>
              <a:t>Chapter 15</a:t>
            </a:r>
          </a:p>
        </p:txBody>
      </p:sp>
      <p:sp>
        <p:nvSpPr>
          <p:cNvPr id="2" name="Title 1"/>
          <p:cNvSpPr>
            <a:spLocks noGrp="1"/>
          </p:cNvSpPr>
          <p:nvPr>
            <p:ph type="title"/>
          </p:nvPr>
        </p:nvSpPr>
        <p:spPr/>
        <p:txBody>
          <a:bodyPr>
            <a:noAutofit/>
          </a:bodyPr>
          <a:lstStyle/>
          <a:p>
            <a:pPr eaLnBrk="1" fontAlgn="auto" hangingPunct="1">
              <a:spcAft>
                <a:spcPts val="0"/>
              </a:spcAft>
              <a:defRPr/>
            </a:pPr>
            <a:r>
              <a:rPr lang="en-US" dirty="0" smtClean="0"/>
              <a:t>The Regulations</a:t>
            </a:r>
            <a:br>
              <a:rPr lang="en-US" dirty="0" smtClean="0"/>
            </a:br>
            <a:r>
              <a:rPr lang="en-US" dirty="0" smtClean="0"/>
              <a:t>State</a:t>
            </a:r>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17"/>
          <p:cNvSpPr>
            <a:spLocks noGrp="1"/>
          </p:cNvSpPr>
          <p:nvPr>
            <p:ph type="sldNum" sz="quarter" idx="12"/>
          </p:nvPr>
        </p:nvSpPr>
        <p:spPr/>
        <p:txBody>
          <a:bodyPr/>
          <a:lstStyle/>
          <a:p>
            <a:pPr>
              <a:defRPr/>
            </a:pPr>
            <a:fld id="{9C52052D-9795-4537-9925-CB0806E90A0C}" type="slidenum">
              <a:rPr lang="en-US"/>
              <a:pPr>
                <a:defRPr/>
              </a:pPr>
              <a:t>50</a:t>
            </a:fld>
            <a:endParaRPr lang="en-US"/>
          </a:p>
        </p:txBody>
      </p:sp>
      <p:sp>
        <p:nvSpPr>
          <p:cNvPr id="120834" name="Rectangle 2"/>
          <p:cNvSpPr>
            <a:spLocks noGrp="1"/>
          </p:cNvSpPr>
          <p:nvPr>
            <p:ph type="title"/>
          </p:nvPr>
        </p:nvSpPr>
        <p:spPr bwMode="auto"/>
        <p:txBody>
          <a:bodyPr wrap="square" lIns="91440" tIns="45720" rIns="91440" bIns="45720" numCol="1" anchorCtr="0" compatLnSpc="1">
            <a:prstTxWarp prst="textNoShape">
              <a:avLst/>
            </a:prstTxWarp>
          </a:bodyPr>
          <a:lstStyle/>
          <a:p>
            <a:pPr eaLnBrk="1" hangingPunct="1">
              <a:defRPr/>
            </a:pPr>
            <a:r>
              <a:rPr lang="en-US" smtClean="0">
                <a:effectLst/>
              </a:rPr>
              <a:t>Lyons v. Smith </a:t>
            </a:r>
            <a:r>
              <a:rPr lang="en-US" sz="1800" b="0" smtClean="0">
                <a:effectLst/>
              </a:rPr>
              <a:t>(1993)</a:t>
            </a:r>
            <a:endParaRPr lang="en-US" smtClean="0">
              <a:effectLst/>
            </a:endParaRPr>
          </a:p>
        </p:txBody>
      </p:sp>
      <p:sp>
        <p:nvSpPr>
          <p:cNvPr id="104451" name="Rectangle 3"/>
          <p:cNvSpPr>
            <a:spLocks noGrp="1"/>
          </p:cNvSpPr>
          <p:nvPr>
            <p:ph type="body" idx="1"/>
          </p:nvPr>
        </p:nvSpPr>
        <p:spPr/>
        <p:txBody>
          <a:bodyPr/>
          <a:lstStyle/>
          <a:p>
            <a:pPr eaLnBrk="1" hangingPunct="1">
              <a:lnSpc>
                <a:spcPct val="90000"/>
              </a:lnSpc>
              <a:buFont typeface="Wingdings 3" pitchFamily="18" charset="2"/>
              <a:buNone/>
            </a:pPr>
            <a:endParaRPr lang="en-US" smtClean="0"/>
          </a:p>
          <a:p>
            <a:pPr eaLnBrk="1" hangingPunct="1">
              <a:lnSpc>
                <a:spcPct val="90000"/>
              </a:lnSpc>
              <a:buFont typeface="Wingdings 3" pitchFamily="18" charset="2"/>
              <a:buNone/>
            </a:pPr>
            <a:r>
              <a:rPr lang="en-US" smtClean="0"/>
              <a:t>A student with ADHD was required to receive</a:t>
            </a:r>
          </a:p>
          <a:p>
            <a:pPr eaLnBrk="1" hangingPunct="1">
              <a:lnSpc>
                <a:spcPct val="90000"/>
              </a:lnSpc>
              <a:buFont typeface="Wingdings 3" pitchFamily="18" charset="2"/>
              <a:buNone/>
            </a:pPr>
            <a:r>
              <a:rPr lang="en-US" smtClean="0"/>
              <a:t> </a:t>
            </a:r>
          </a:p>
          <a:p>
            <a:pPr eaLnBrk="1" hangingPunct="1">
              <a:lnSpc>
                <a:spcPct val="90000"/>
              </a:lnSpc>
              <a:buFont typeface="Wingdings 3" pitchFamily="18" charset="2"/>
              <a:buNone/>
            </a:pPr>
            <a:r>
              <a:rPr lang="en-US" smtClean="0"/>
              <a:t>504 services because he was entitled to an </a:t>
            </a:r>
          </a:p>
          <a:p>
            <a:pPr eaLnBrk="1" hangingPunct="1">
              <a:lnSpc>
                <a:spcPct val="90000"/>
              </a:lnSpc>
              <a:buFont typeface="Wingdings 3" pitchFamily="18" charset="2"/>
              <a:buNone/>
            </a:pPr>
            <a:endParaRPr lang="en-US" smtClean="0"/>
          </a:p>
          <a:p>
            <a:pPr eaLnBrk="1" hangingPunct="1">
              <a:lnSpc>
                <a:spcPct val="90000"/>
              </a:lnSpc>
              <a:buFont typeface="Wingdings 3" pitchFamily="18" charset="2"/>
              <a:buNone/>
            </a:pPr>
            <a:r>
              <a:rPr lang="en-US" smtClean="0"/>
              <a:t>education designed to meet his individual </a:t>
            </a:r>
          </a:p>
          <a:p>
            <a:pPr eaLnBrk="1" hangingPunct="1">
              <a:lnSpc>
                <a:spcPct val="90000"/>
              </a:lnSpc>
              <a:buFont typeface="Wingdings 3" pitchFamily="18" charset="2"/>
              <a:buNone/>
            </a:pPr>
            <a:endParaRPr lang="en-US" smtClean="0"/>
          </a:p>
          <a:p>
            <a:pPr eaLnBrk="1" hangingPunct="1">
              <a:lnSpc>
                <a:spcPct val="90000"/>
              </a:lnSpc>
              <a:buFont typeface="Wingdings 3" pitchFamily="18" charset="2"/>
              <a:buNone/>
            </a:pPr>
            <a:r>
              <a:rPr lang="en-US" smtClean="0"/>
              <a:t>educational needs as adequately as the needs </a:t>
            </a:r>
          </a:p>
          <a:p>
            <a:pPr eaLnBrk="1" hangingPunct="1">
              <a:lnSpc>
                <a:spcPct val="90000"/>
              </a:lnSpc>
              <a:buFont typeface="Wingdings 3" pitchFamily="18" charset="2"/>
              <a:buNone/>
            </a:pPr>
            <a:endParaRPr lang="en-US" smtClean="0"/>
          </a:p>
          <a:p>
            <a:pPr eaLnBrk="1" hangingPunct="1">
              <a:lnSpc>
                <a:spcPct val="90000"/>
              </a:lnSpc>
              <a:buFont typeface="Wingdings 3" pitchFamily="18" charset="2"/>
              <a:buNone/>
            </a:pPr>
            <a:r>
              <a:rPr lang="en-US" smtClean="0"/>
              <a:t>of non-handicapped persons are met.</a:t>
            </a:r>
          </a:p>
        </p:txBody>
      </p:sp>
      <p:sp>
        <p:nvSpPr>
          <p:cNvPr id="104452" name="Rectangle 4"/>
          <p:cNvSpPr>
            <a:spLocks noChangeArrowheads="1"/>
          </p:cNvSpPr>
          <p:nvPr/>
        </p:nvSpPr>
        <p:spPr bwMode="auto">
          <a:xfrm>
            <a:off x="-723900" y="3200400"/>
            <a:ext cx="184150" cy="366713"/>
          </a:xfrm>
          <a:prstGeom prst="rect">
            <a:avLst/>
          </a:prstGeom>
          <a:noFill/>
          <a:ln w="9525">
            <a:noFill/>
            <a:miter lim="800000"/>
            <a:headEnd/>
            <a:tailEnd/>
          </a:ln>
        </p:spPr>
        <p:txBody>
          <a:bodyPr wrap="none" anchor="ctr">
            <a:spAutoFit/>
          </a:bodyPr>
          <a:lstStyle/>
          <a:p>
            <a:pPr algn="ctr"/>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0A33995A-E8F2-44D1-B7E3-4A55EB8182C1}" type="slidenum">
              <a:rPr lang="en-US"/>
              <a:pPr>
                <a:defRPr/>
              </a:pPr>
              <a:t>51</a:t>
            </a:fld>
            <a:endParaRPr lang="en-US"/>
          </a:p>
        </p:txBody>
      </p:sp>
      <p:sp>
        <p:nvSpPr>
          <p:cNvPr id="121858" name="Rectangle 2"/>
          <p:cNvSpPr>
            <a:spLocks noGrp="1"/>
          </p:cNvSpPr>
          <p:nvPr>
            <p:ph type="title"/>
          </p:nvPr>
        </p:nvSpPr>
        <p:spPr bwMode="auto"/>
        <p:txBody>
          <a:bodyPr wrap="square" lIns="91440" tIns="45720" rIns="91440" bIns="45720" numCol="1" anchorCtr="0" compatLnSpc="1">
            <a:prstTxWarp prst="textNoShape">
              <a:avLst/>
            </a:prstTxWarp>
          </a:bodyPr>
          <a:lstStyle/>
          <a:p>
            <a:pPr eaLnBrk="1" hangingPunct="1">
              <a:defRPr/>
            </a:pPr>
            <a:r>
              <a:rPr lang="en-US" smtClean="0">
                <a:effectLst/>
              </a:rPr>
              <a:t>D.K. v. Abington School District</a:t>
            </a:r>
          </a:p>
        </p:txBody>
      </p:sp>
      <p:sp>
        <p:nvSpPr>
          <p:cNvPr id="105475" name="Rectangle 3"/>
          <p:cNvSpPr>
            <a:spLocks noGrp="1"/>
          </p:cNvSpPr>
          <p:nvPr>
            <p:ph type="body" idx="1"/>
          </p:nvPr>
        </p:nvSpPr>
        <p:spPr/>
        <p:txBody>
          <a:bodyPr/>
          <a:lstStyle/>
          <a:p>
            <a:pPr eaLnBrk="1" hangingPunct="1"/>
            <a:r>
              <a:rPr lang="en-US" smtClean="0"/>
              <a:t>October 11, 2012</a:t>
            </a:r>
          </a:p>
          <a:p>
            <a:pPr eaLnBrk="1" hangingPunct="1">
              <a:buFont typeface="Wingdings 3" pitchFamily="18" charset="2"/>
              <a:buNone/>
            </a:pPr>
            <a:endParaRPr lang="en-US" smtClean="0"/>
          </a:p>
          <a:p>
            <a:pPr eaLnBrk="1" hangingPunct="1">
              <a:buFont typeface="Wingdings 3" pitchFamily="18" charset="2"/>
              <a:buNone/>
            </a:pPr>
            <a:r>
              <a:rPr lang="en-US" smtClean="0"/>
              <a:t>Third Circuit Court of Appeals held that claims for compensatory damages under Section 504 are limited by the two year statute of limitations of IDEA.</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805D043A-0295-4817-BA12-5C30FAB0BEA5}" type="slidenum">
              <a:rPr lang="en-US"/>
              <a:pPr>
                <a:defRPr/>
              </a:pPr>
              <a:t>52</a:t>
            </a:fld>
            <a:endParaRPr lang="en-US"/>
          </a:p>
        </p:txBody>
      </p:sp>
      <p:sp>
        <p:nvSpPr>
          <p:cNvPr id="125954" name="Rectangle 2"/>
          <p:cNvSpPr>
            <a:spLocks noGrp="1"/>
          </p:cNvSpPr>
          <p:nvPr>
            <p:ph type="title"/>
          </p:nvPr>
        </p:nvSpPr>
        <p:spPr bwMode="auto"/>
        <p:txBody>
          <a:bodyPr wrap="square" lIns="91440" tIns="45720" rIns="91440" bIns="45720" numCol="1" anchorCtr="0" compatLnSpc="1">
            <a:prstTxWarp prst="textNoShape">
              <a:avLst/>
            </a:prstTxWarp>
          </a:bodyPr>
          <a:lstStyle/>
          <a:p>
            <a:pPr eaLnBrk="1" hangingPunct="1">
              <a:defRPr/>
            </a:pPr>
            <a:r>
              <a:rPr lang="en-US" smtClean="0">
                <a:effectLst/>
              </a:rPr>
              <a:t>K.M. v. Tustin Unified Sch. Dist.</a:t>
            </a:r>
            <a:br>
              <a:rPr lang="en-US" smtClean="0">
                <a:effectLst/>
              </a:rPr>
            </a:br>
            <a:r>
              <a:rPr lang="en-US" sz="2000" b="0" smtClean="0">
                <a:effectLst/>
              </a:rPr>
              <a:t>(August 6, 2013)</a:t>
            </a:r>
            <a:endParaRPr lang="en-US" smtClean="0">
              <a:effectLst/>
            </a:endParaRPr>
          </a:p>
        </p:txBody>
      </p:sp>
      <p:sp>
        <p:nvSpPr>
          <p:cNvPr id="106499" name="Rectangle 3"/>
          <p:cNvSpPr>
            <a:spLocks noGrp="1"/>
          </p:cNvSpPr>
          <p:nvPr>
            <p:ph type="body" idx="1"/>
          </p:nvPr>
        </p:nvSpPr>
        <p:spPr/>
        <p:txBody>
          <a:bodyPr/>
          <a:lstStyle/>
          <a:p>
            <a:pPr eaLnBrk="1" hangingPunct="1">
              <a:buFont typeface="Wingdings 3" pitchFamily="18" charset="2"/>
              <a:buNone/>
            </a:pPr>
            <a:endParaRPr lang="en-US" smtClean="0"/>
          </a:p>
          <a:p>
            <a:pPr eaLnBrk="1" hangingPunct="1">
              <a:buFont typeface="Wingdings 3" pitchFamily="18" charset="2"/>
              <a:buNone/>
            </a:pPr>
            <a:r>
              <a:rPr lang="en-US" smtClean="0"/>
              <a:t>High schoolers with hearing disabilities with IEPs alleged that the District had an obligation under Title II of the ADA to provide them with a word-for-word transcription service.</a:t>
            </a:r>
          </a:p>
          <a:p>
            <a:pPr eaLnBrk="1" hangingPunct="1">
              <a:buFont typeface="Wingdings 3" pitchFamily="18" charset="2"/>
              <a:buNone/>
            </a:pPr>
            <a:r>
              <a:rPr lang="en-US" smtClean="0"/>
              <a:t>Major case that found that compliance with IDEA does not doom all 504 claims.</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4C06EA33-27FA-4FD0-88D5-70FDD167D72D}" type="slidenum">
              <a:rPr lang="en-US"/>
              <a:pPr>
                <a:defRPr/>
              </a:pPr>
              <a:t>53</a:t>
            </a:fld>
            <a:endParaRPr lang="en-US"/>
          </a:p>
        </p:txBody>
      </p:sp>
      <p:sp>
        <p:nvSpPr>
          <p:cNvPr id="122882" name="Rectangle 2"/>
          <p:cNvSpPr>
            <a:spLocks noGrp="1"/>
          </p:cNvSpPr>
          <p:nvPr>
            <p:ph type="title"/>
          </p:nvPr>
        </p:nvSpPr>
        <p:spPr bwMode="auto">
          <a:xfrm>
            <a:off x="436562" y="330201"/>
            <a:ext cx="8229601" cy="1142999"/>
          </a:xfrm>
        </p:spPr>
        <p:txBody>
          <a:bodyPr wrap="square" lIns="91440" tIns="45720" rIns="91440" bIns="45720" numCol="1" anchorCtr="0" compatLnSpc="1">
            <a:prstTxWarp prst="textNoShape">
              <a:avLst/>
            </a:prstTxWarp>
          </a:bodyPr>
          <a:lstStyle/>
          <a:p>
            <a:pPr eaLnBrk="1" hangingPunct="1">
              <a:defRPr/>
            </a:pPr>
            <a:r>
              <a:rPr lang="en-US" sz="3700" smtClean="0">
                <a:effectLst/>
              </a:rPr>
              <a:t>T.F. v. Fox Chapel Area School District  </a:t>
            </a:r>
            <a:r>
              <a:rPr lang="en-US" sz="2400" b="0" smtClean="0">
                <a:effectLst/>
              </a:rPr>
              <a:t>(November 5, 2013)</a:t>
            </a:r>
            <a:br>
              <a:rPr lang="en-US" sz="2400" b="0" smtClean="0">
                <a:effectLst/>
              </a:rPr>
            </a:br>
            <a:endParaRPr lang="en-US" sz="2400" b="0" smtClean="0">
              <a:effectLst/>
            </a:endParaRPr>
          </a:p>
        </p:txBody>
      </p:sp>
      <p:sp>
        <p:nvSpPr>
          <p:cNvPr id="107523" name="Rectangle 3"/>
          <p:cNvSpPr>
            <a:spLocks noGrp="1"/>
          </p:cNvSpPr>
          <p:nvPr>
            <p:ph type="body" idx="1"/>
          </p:nvPr>
        </p:nvSpPr>
        <p:spPr/>
        <p:txBody>
          <a:bodyPr/>
          <a:lstStyle/>
          <a:p>
            <a:pPr eaLnBrk="1" hangingPunct="1">
              <a:buFont typeface="Wingdings 3" pitchFamily="18" charset="2"/>
              <a:buNone/>
            </a:pPr>
            <a:r>
              <a:rPr lang="en-US" smtClean="0"/>
              <a:t>District did not discriminate against a student with a severe tree nut allergy in violation of Section 504 finding that the District had offered reasonable accommodations and was not </a:t>
            </a:r>
            <a:r>
              <a:rPr lang="en-US" i="1" smtClean="0"/>
              <a:t>deliberately indifferent</a:t>
            </a:r>
            <a:r>
              <a:rPr lang="en-US" smtClean="0"/>
              <a:t> to the parents’ claims of peer harassment. Also concluded that the District did not retaliate against the parents when a truancy petition was filed after parents withdrew student from school.</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2ACBC803-3D81-4F2F-A64D-7772E55EC5D1}" type="slidenum">
              <a:rPr lang="en-US"/>
              <a:pPr>
                <a:defRPr/>
              </a:pPr>
              <a:t>54</a:t>
            </a:fld>
            <a:endParaRPr lang="en-US"/>
          </a:p>
        </p:txBody>
      </p:sp>
      <p:sp>
        <p:nvSpPr>
          <p:cNvPr id="108546" name="Rectangle 3"/>
          <p:cNvSpPr>
            <a:spLocks noGrp="1"/>
          </p:cNvSpPr>
          <p:nvPr>
            <p:ph type="body" idx="1"/>
          </p:nvPr>
        </p:nvSpPr>
        <p:spPr/>
        <p:txBody>
          <a:bodyPr/>
          <a:lstStyle/>
          <a:p>
            <a:pPr eaLnBrk="1" hangingPunct="1">
              <a:buFont typeface="Wingdings 3" pitchFamily="18" charset="2"/>
              <a:buNone/>
            </a:pPr>
            <a:r>
              <a:rPr lang="en-US" smtClean="0"/>
              <a:t>Student alleged 7 yrs of isolation, lack of education and emotional distress; seeking $500,000.</a:t>
            </a:r>
          </a:p>
          <a:p>
            <a:pPr eaLnBrk="1" hangingPunct="1">
              <a:buFont typeface="Wingdings 3" pitchFamily="18" charset="2"/>
              <a:buNone/>
            </a:pPr>
            <a:r>
              <a:rPr lang="en-US" smtClean="0"/>
              <a:t>•Electrical shocks from hearing devices.</a:t>
            </a:r>
          </a:p>
          <a:p>
            <a:pPr eaLnBrk="1" hangingPunct="1">
              <a:buFont typeface="Wingdings 3" pitchFamily="18" charset="2"/>
              <a:buNone/>
            </a:pPr>
            <a:r>
              <a:rPr lang="en-US" smtClean="0"/>
              <a:t>•CART – transcribes spoken words to text</a:t>
            </a:r>
          </a:p>
          <a:p>
            <a:pPr eaLnBrk="1" hangingPunct="1">
              <a:buFont typeface="Wingdings 3" pitchFamily="18" charset="2"/>
              <a:buNone/>
            </a:pPr>
            <a:r>
              <a:rPr lang="en-US" smtClean="0"/>
              <a:t>•Forced to skip 8</a:t>
            </a:r>
            <a:r>
              <a:rPr lang="en-US" baseline="30000" smtClean="0"/>
              <a:t>th</a:t>
            </a:r>
            <a:r>
              <a:rPr lang="en-US" smtClean="0"/>
              <a:t> grade and go to 9</a:t>
            </a:r>
            <a:r>
              <a:rPr lang="en-US" baseline="30000" smtClean="0"/>
              <a:t>th</a:t>
            </a:r>
            <a:r>
              <a:rPr lang="en-US" smtClean="0"/>
              <a:t> grade</a:t>
            </a:r>
          </a:p>
          <a:p>
            <a:pPr eaLnBrk="1" hangingPunct="1">
              <a:buFont typeface="Wingdings 3" pitchFamily="18" charset="2"/>
              <a:buNone/>
            </a:pPr>
            <a:r>
              <a:rPr lang="en-US" smtClean="0"/>
              <a:t>   AWAITING DECISIONS</a:t>
            </a:r>
          </a:p>
          <a:p>
            <a:pPr eaLnBrk="1" hangingPunct="1">
              <a:buFont typeface="Wingdings 3" pitchFamily="18" charset="2"/>
              <a:buNone/>
            </a:pPr>
            <a:r>
              <a:rPr lang="en-US" smtClean="0"/>
              <a:t>A Creighton Medical Student did not prevail because discrimination was not intentional but court awarded attorney fees of $449,000.</a:t>
            </a:r>
          </a:p>
        </p:txBody>
      </p:sp>
      <p:sp>
        <p:nvSpPr>
          <p:cNvPr id="108547" name="Text Box 6"/>
          <p:cNvSpPr txBox="1">
            <a:spLocks noChangeArrowheads="1"/>
          </p:cNvSpPr>
          <p:nvPr/>
        </p:nvSpPr>
        <p:spPr bwMode="auto">
          <a:xfrm>
            <a:off x="0" y="0"/>
            <a:ext cx="9144000" cy="1190625"/>
          </a:xfrm>
          <a:prstGeom prst="rect">
            <a:avLst/>
          </a:prstGeom>
          <a:noFill/>
          <a:ln w="9525">
            <a:noFill/>
            <a:miter lim="800000"/>
            <a:headEnd/>
            <a:tailEnd/>
          </a:ln>
        </p:spPr>
        <p:txBody>
          <a:bodyPr>
            <a:spAutoFit/>
          </a:bodyPr>
          <a:lstStyle/>
          <a:p>
            <a:r>
              <a:rPr lang="en-US" sz="3600"/>
              <a:t>McCurtrey v. St. Charles School District (MO) </a:t>
            </a:r>
            <a:r>
              <a:rPr lang="en-US" sz="2800"/>
              <a:t>(June 6, 2014)</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0776AB22-7FC8-46D3-99E3-71F442319867}" type="slidenum">
              <a:rPr lang="en-US"/>
              <a:pPr>
                <a:defRPr/>
              </a:pPr>
              <a:t>55</a:t>
            </a:fld>
            <a:endParaRPr lang="en-US"/>
          </a:p>
        </p:txBody>
      </p:sp>
      <p:sp>
        <p:nvSpPr>
          <p:cNvPr id="130050" name="Rectangle 2"/>
          <p:cNvSpPr>
            <a:spLocks noGrp="1"/>
          </p:cNvSpPr>
          <p:nvPr>
            <p:ph type="title"/>
          </p:nvPr>
        </p:nvSpPr>
        <p:spPr bwMode="auto"/>
        <p:txBody>
          <a:bodyPr wrap="square" lIns="91440" tIns="45720" rIns="91440" bIns="45720" numCol="1" anchorCtr="0" compatLnSpc="1">
            <a:prstTxWarp prst="textNoShape">
              <a:avLst/>
            </a:prstTxWarp>
          </a:bodyPr>
          <a:lstStyle/>
          <a:p>
            <a:pPr eaLnBrk="1" hangingPunct="1">
              <a:defRPr/>
            </a:pPr>
            <a:r>
              <a:rPr lang="en-US" smtClean="0">
                <a:effectLst/>
              </a:rPr>
              <a:t>North Kitsap Sch. Dist. (WA) </a:t>
            </a:r>
            <a:r>
              <a:rPr lang="en-US" sz="2400" b="0" smtClean="0">
                <a:effectLst/>
              </a:rPr>
              <a:t>(2013)</a:t>
            </a:r>
            <a:endParaRPr lang="en-US" b="0" smtClean="0">
              <a:effectLst/>
            </a:endParaRPr>
          </a:p>
        </p:txBody>
      </p:sp>
      <p:sp>
        <p:nvSpPr>
          <p:cNvPr id="109571" name="Rectangle 3"/>
          <p:cNvSpPr>
            <a:spLocks noGrp="1"/>
          </p:cNvSpPr>
          <p:nvPr>
            <p:ph type="body" idx="1"/>
          </p:nvPr>
        </p:nvSpPr>
        <p:spPr/>
        <p:txBody>
          <a:bodyPr/>
          <a:lstStyle/>
          <a:p>
            <a:pPr eaLnBrk="1" hangingPunct="1">
              <a:buFont typeface="Wingdings 3" pitchFamily="18" charset="2"/>
              <a:buNone/>
            </a:pPr>
            <a:endParaRPr lang="en-US" smtClean="0"/>
          </a:p>
          <a:p>
            <a:pPr eaLnBrk="1" hangingPunct="1">
              <a:buFont typeface="Wingdings 3" pitchFamily="18" charset="2"/>
              <a:buNone/>
            </a:pPr>
            <a:r>
              <a:rPr lang="en-US" smtClean="0"/>
              <a:t>A teacher documented with emails and staff testimony that 504 plan was followed and District prevailed.</a:t>
            </a:r>
          </a:p>
          <a:p>
            <a:pPr eaLnBrk="1" hangingPunct="1">
              <a:buFont typeface="Wingdings 3" pitchFamily="18" charset="2"/>
              <a:buNone/>
            </a:pPr>
            <a:endParaRPr lang="en-US" smtClean="0"/>
          </a:p>
          <a:p>
            <a:pPr eaLnBrk="1" hangingPunct="1">
              <a:buFont typeface="Wingdings 3" pitchFamily="18" charset="2"/>
              <a:buNone/>
            </a:pPr>
            <a:r>
              <a:rPr lang="en-US" smtClean="0"/>
              <a:t>English teacher was able to prove she properly implemented 504 plan through evidence of her email communications with parent!</a:t>
            </a:r>
          </a:p>
          <a:p>
            <a:pPr eaLnBrk="1" hangingPunct="1">
              <a:buFont typeface="Wingdings 3" pitchFamily="18" charset="2"/>
              <a:buNone/>
            </a:pPr>
            <a:endParaRPr lang="en-US" smtClean="0"/>
          </a:p>
          <a:p>
            <a:pPr eaLnBrk="1" hangingPunct="1">
              <a:buFont typeface="Wingdings 3" pitchFamily="18" charset="2"/>
              <a:buNone/>
            </a:pPr>
            <a:r>
              <a:rPr lang="en-US" smtClean="0"/>
              <a:t>DOCUMENTATION!</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71930716-1FA8-44E0-8F87-EA58E49FF6B0}" type="slidenum">
              <a:rPr lang="en-US"/>
              <a:pPr>
                <a:defRPr/>
              </a:pPr>
              <a:t>56</a:t>
            </a:fld>
            <a:endParaRPr lang="en-US"/>
          </a:p>
        </p:txBody>
      </p:sp>
      <p:sp>
        <p:nvSpPr>
          <p:cNvPr id="131074" name="Rectangle 2"/>
          <p:cNvSpPr>
            <a:spLocks noGrp="1"/>
          </p:cNvSpPr>
          <p:nvPr>
            <p:ph type="title"/>
          </p:nvPr>
        </p:nvSpPr>
        <p:spPr bwMode="auto"/>
        <p:txBody>
          <a:bodyPr wrap="square" lIns="91440" tIns="45720" rIns="91440" bIns="45720" numCol="1" anchorCtr="0" compatLnSpc="1">
            <a:prstTxWarp prst="textNoShape">
              <a:avLst/>
            </a:prstTxWarp>
          </a:bodyPr>
          <a:lstStyle/>
          <a:p>
            <a:pPr eaLnBrk="1" hangingPunct="1">
              <a:defRPr/>
            </a:pPr>
            <a:r>
              <a:rPr lang="en-US" smtClean="0">
                <a:effectLst/>
              </a:rPr>
              <a:t>Burlington School District (VT)</a:t>
            </a:r>
            <a:br>
              <a:rPr lang="en-US" smtClean="0">
                <a:effectLst/>
              </a:rPr>
            </a:br>
            <a:r>
              <a:rPr lang="en-US" sz="2000" b="0" smtClean="0">
                <a:effectLst/>
              </a:rPr>
              <a:t>(2013)</a:t>
            </a:r>
            <a:endParaRPr lang="en-US" smtClean="0">
              <a:effectLst/>
            </a:endParaRPr>
          </a:p>
        </p:txBody>
      </p:sp>
      <p:sp>
        <p:nvSpPr>
          <p:cNvPr id="110595" name="Rectangle 3"/>
          <p:cNvSpPr>
            <a:spLocks noGrp="1"/>
          </p:cNvSpPr>
          <p:nvPr>
            <p:ph type="body" idx="1"/>
          </p:nvPr>
        </p:nvSpPr>
        <p:spPr/>
        <p:txBody>
          <a:bodyPr/>
          <a:lstStyle/>
          <a:p>
            <a:pPr eaLnBrk="1" hangingPunct="1">
              <a:buFont typeface="Wingdings 3" pitchFamily="18" charset="2"/>
              <a:buNone/>
            </a:pPr>
            <a:r>
              <a:rPr lang="en-US" smtClean="0"/>
              <a:t>In District’s best interest to periodically verify that its educators review and understand what services they must provide under the 504 Agreement.</a:t>
            </a:r>
          </a:p>
          <a:p>
            <a:pPr eaLnBrk="1" hangingPunct="1">
              <a:buFont typeface="Wingdings 3" pitchFamily="18" charset="2"/>
              <a:buNone/>
            </a:pPr>
            <a:r>
              <a:rPr lang="en-US" smtClean="0"/>
              <a:t>Here district did not realize a music teacher failed to provide student with adequate printed materials required by 504. District immediately remedied and complaint dismissed.</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603F3A98-7684-4757-BD6C-9A686A928C78}" type="slidenum">
              <a:rPr lang="en-US"/>
              <a:pPr>
                <a:defRPr/>
              </a:pPr>
              <a:t>57</a:t>
            </a:fld>
            <a:endParaRPr lang="en-US"/>
          </a:p>
        </p:txBody>
      </p:sp>
      <p:sp>
        <p:nvSpPr>
          <p:cNvPr id="132098" name="Rectangle 2"/>
          <p:cNvSpPr>
            <a:spLocks noGrp="1"/>
          </p:cNvSpPr>
          <p:nvPr>
            <p:ph type="title"/>
          </p:nvPr>
        </p:nvSpPr>
        <p:spPr bwMode="auto"/>
        <p:txBody>
          <a:bodyPr wrap="square" lIns="91440" tIns="45720" rIns="91440" bIns="45720" numCol="1" anchorCtr="0" compatLnSpc="1">
            <a:prstTxWarp prst="textNoShape">
              <a:avLst/>
            </a:prstTxWarp>
          </a:bodyPr>
          <a:lstStyle/>
          <a:p>
            <a:pPr eaLnBrk="1" hangingPunct="1">
              <a:defRPr/>
            </a:pPr>
            <a:r>
              <a:rPr lang="en-US" smtClean="0">
                <a:effectLst/>
              </a:rPr>
              <a:t>EK v. Warwick Sch. Dist (PA)</a:t>
            </a:r>
            <a:br>
              <a:rPr lang="en-US" smtClean="0">
                <a:effectLst/>
              </a:rPr>
            </a:br>
            <a:r>
              <a:rPr lang="en-US" sz="2000" smtClean="0">
                <a:effectLst/>
              </a:rPr>
              <a:t>(</a:t>
            </a:r>
            <a:r>
              <a:rPr lang="en-US" sz="2000" b="0" smtClean="0">
                <a:effectLst/>
              </a:rPr>
              <a:t>2014)</a:t>
            </a:r>
            <a:endParaRPr lang="en-US" b="0" smtClean="0">
              <a:effectLst/>
            </a:endParaRPr>
          </a:p>
        </p:txBody>
      </p:sp>
      <p:sp>
        <p:nvSpPr>
          <p:cNvPr id="111619" name="Rectangle 3"/>
          <p:cNvSpPr>
            <a:spLocks noGrp="1"/>
          </p:cNvSpPr>
          <p:nvPr>
            <p:ph type="body" idx="1"/>
          </p:nvPr>
        </p:nvSpPr>
        <p:spPr/>
        <p:txBody>
          <a:bodyPr/>
          <a:lstStyle/>
          <a:p>
            <a:pPr eaLnBrk="1" hangingPunct="1">
              <a:buFont typeface="Wingdings 3" pitchFamily="18" charset="2"/>
              <a:buNone/>
            </a:pPr>
            <a:r>
              <a:rPr lang="en-US" smtClean="0"/>
              <a:t>Parent of a teenager with ADHD and substance abuse problems could not recover the cost of student’s placement in a residential treatment facility. District offered student FAPE with highly structured services and resources within the school setting. </a:t>
            </a:r>
          </a:p>
          <a:p>
            <a:pPr eaLnBrk="1" hangingPunct="1">
              <a:buFont typeface="Wingdings 3" pitchFamily="18" charset="2"/>
              <a:buNone/>
            </a:pPr>
            <a:endParaRPr lang="en-US" smtClean="0"/>
          </a:p>
          <a:p>
            <a:pPr eaLnBrk="1" hangingPunct="1">
              <a:buFont typeface="Wingdings 3" pitchFamily="18" charset="2"/>
              <a:buNone/>
            </a:pPr>
            <a:r>
              <a:rPr lang="en-US" smtClean="0"/>
              <a:t>Substance abuse has no connection to student’s disability.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60E8134B-BC46-411E-98F0-36256C50BD2B}" type="slidenum">
              <a:rPr lang="en-US"/>
              <a:pPr>
                <a:defRPr/>
              </a:pPr>
              <a:t>6</a:t>
            </a:fld>
            <a:endParaRPr lang="en-US"/>
          </a:p>
        </p:txBody>
      </p:sp>
      <p:sp>
        <p:nvSpPr>
          <p:cNvPr id="23554" name="Content Placeholder 2"/>
          <p:cNvSpPr>
            <a:spLocks noGrp="1"/>
          </p:cNvSpPr>
          <p:nvPr>
            <p:ph idx="1"/>
          </p:nvPr>
        </p:nvSpPr>
        <p:spPr/>
        <p:txBody>
          <a:bodyPr/>
          <a:lstStyle/>
          <a:p>
            <a:pPr marL="0" indent="0" eaLnBrk="1" hangingPunct="1">
              <a:buFont typeface="Wingdings 3" pitchFamily="18" charset="2"/>
              <a:buNone/>
            </a:pPr>
            <a:r>
              <a:rPr lang="en-US" smtClean="0"/>
              <a:t>Section 504 is a part of the Rehabilitation Act of 1973 that prohibits discrimination based upon disability. Section 504 is an anti-discrimination, civil rights statute that requires the needs of students with disabilities to be met as adequately as the needs of the non-disabled. </a:t>
            </a:r>
          </a:p>
          <a:p>
            <a:pPr marL="0" indent="0" eaLnBrk="1" hangingPunct="1">
              <a:buFont typeface="Wingdings 3" pitchFamily="18" charset="2"/>
              <a:buNone/>
            </a:pPr>
            <a:endParaRPr lang="en-US" smtClean="0"/>
          </a:p>
        </p:txBody>
      </p:sp>
      <p:sp>
        <p:nvSpPr>
          <p:cNvPr id="2" name="Title 1"/>
          <p:cNvSpPr>
            <a:spLocks noGrp="1"/>
          </p:cNvSpPr>
          <p:nvPr>
            <p:ph type="title"/>
          </p:nvPr>
        </p:nvSpPr>
        <p:spPr/>
        <p:txBody>
          <a:bodyPr>
            <a:noAutofit/>
          </a:bodyPr>
          <a:lstStyle/>
          <a:p>
            <a:pPr eaLnBrk="1" fontAlgn="auto" hangingPunct="1">
              <a:spcAft>
                <a:spcPts val="0"/>
              </a:spcAft>
              <a:defRPr/>
            </a:pPr>
            <a:r>
              <a:rPr lang="en-US" dirty="0" smtClean="0"/>
              <a:t>What is Section 504?</a:t>
            </a:r>
            <a:br>
              <a:rPr lang="en-US" dirty="0" smtClean="0"/>
            </a:b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BCF52A30-42B2-4828-8A5C-683E86A0B2A9}" type="slidenum">
              <a:rPr lang="en-US"/>
              <a:pPr>
                <a:defRPr/>
              </a:pPr>
              <a:t>7</a:t>
            </a:fld>
            <a:endParaRPr lang="en-US"/>
          </a:p>
        </p:txBody>
      </p:sp>
      <p:sp>
        <p:nvSpPr>
          <p:cNvPr id="25602" name="Content Placeholder 2"/>
          <p:cNvSpPr>
            <a:spLocks noGrp="1"/>
          </p:cNvSpPr>
          <p:nvPr>
            <p:ph idx="1"/>
          </p:nvPr>
        </p:nvSpPr>
        <p:spPr/>
        <p:txBody>
          <a:bodyPr/>
          <a:lstStyle/>
          <a:p>
            <a:pPr eaLnBrk="1" hangingPunct="1"/>
            <a:r>
              <a:rPr lang="en-US" sz="2500" smtClean="0"/>
              <a:t>Local Educational Agencies (School District and Charter Schools) that receive federal financial assistance must comply with the implementation regulations at 34 CFR Part 104.</a:t>
            </a:r>
          </a:p>
          <a:p>
            <a:pPr eaLnBrk="1" hangingPunct="1"/>
            <a:r>
              <a:rPr lang="en-US" sz="2500" smtClean="0"/>
              <a:t> “No qualified handicapped person shall, on the basis of handicap, be excluded from participation in, be denied the benefits of, or otherwise be subjected to discrimination under any program of activity which receives Federal financial assistance. 34 C.F.R. §104.4(a)].</a:t>
            </a:r>
          </a:p>
          <a:p>
            <a:pPr eaLnBrk="1" hangingPunct="1">
              <a:buFont typeface="Wingdings 3" pitchFamily="18" charset="2"/>
              <a:buNone/>
            </a:pPr>
            <a:r>
              <a:rPr lang="en-US" sz="2500" smtClean="0"/>
              <a:t> </a:t>
            </a:r>
          </a:p>
          <a:p>
            <a:pPr eaLnBrk="1" hangingPunct="1"/>
            <a:endParaRPr lang="en-US" sz="2500" smtClean="0"/>
          </a:p>
        </p:txBody>
      </p:sp>
      <p:sp>
        <p:nvSpPr>
          <p:cNvPr id="2" name="Title 1"/>
          <p:cNvSpPr>
            <a:spLocks noGrp="1"/>
          </p:cNvSpPr>
          <p:nvPr>
            <p:ph type="title"/>
          </p:nvPr>
        </p:nvSpPr>
        <p:spPr/>
        <p:txBody>
          <a:bodyPr/>
          <a:lstStyle/>
          <a:p>
            <a:pPr eaLnBrk="1" fontAlgn="auto" hangingPunct="1">
              <a:spcAft>
                <a:spcPts val="0"/>
              </a:spcAft>
              <a:defRPr/>
            </a:pPr>
            <a:r>
              <a:rPr lang="en-US" dirty="0" smtClean="0"/>
              <a:t>What do the regulations say?</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F7778A27-CC7F-41ED-8289-1A089D27EDF2}" type="slidenum">
              <a:rPr lang="en-US"/>
              <a:pPr>
                <a:defRPr/>
              </a:pPr>
              <a:t>8</a:t>
            </a:fld>
            <a:endParaRPr lang="en-US"/>
          </a:p>
        </p:txBody>
      </p:sp>
      <p:sp>
        <p:nvSpPr>
          <p:cNvPr id="27650" name="Content Placeholder 2"/>
          <p:cNvSpPr>
            <a:spLocks noGrp="1"/>
          </p:cNvSpPr>
          <p:nvPr>
            <p:ph idx="1"/>
          </p:nvPr>
        </p:nvSpPr>
        <p:spPr/>
        <p:txBody>
          <a:bodyPr/>
          <a:lstStyle/>
          <a:p>
            <a:pPr eaLnBrk="1" hangingPunct="1"/>
            <a:r>
              <a:rPr lang="en-US" smtClean="0"/>
              <a:t>To be covered under Section 504, a student must be a “qualified” handicapped person as per state and federal law, and must have a disability) [34 C.F.R. §104.3(k)(2)]</a:t>
            </a:r>
          </a:p>
          <a:p>
            <a:pPr eaLnBrk="1" hangingPunct="1"/>
            <a:endParaRPr lang="en-US" smtClean="0"/>
          </a:p>
        </p:txBody>
      </p:sp>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Who is covered under Section 504?</a:t>
            </a:r>
            <a:br>
              <a:rPr lang="en-US" dirty="0" smtClean="0"/>
            </a:br>
            <a:endParaRPr lang="en-US"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17"/>
          <p:cNvSpPr>
            <a:spLocks noGrp="1"/>
          </p:cNvSpPr>
          <p:nvPr>
            <p:ph type="sldNum" sz="quarter" idx="12"/>
          </p:nvPr>
        </p:nvSpPr>
        <p:spPr/>
        <p:txBody>
          <a:bodyPr/>
          <a:lstStyle/>
          <a:p>
            <a:pPr>
              <a:defRPr/>
            </a:pPr>
            <a:fld id="{FC309A3C-4FC8-4D3C-94E6-E045BF5E50A2}" type="slidenum">
              <a:rPr lang="en-US"/>
              <a:pPr>
                <a:defRPr/>
              </a:pPr>
              <a:t>9</a:t>
            </a:fld>
            <a:endParaRPr lang="en-US"/>
          </a:p>
        </p:txBody>
      </p:sp>
      <p:sp>
        <p:nvSpPr>
          <p:cNvPr id="29698" name="Rectangle 3"/>
          <p:cNvSpPr>
            <a:spLocks noGrp="1" noChangeArrowheads="1"/>
          </p:cNvSpPr>
          <p:nvPr>
            <p:ph idx="1"/>
          </p:nvPr>
        </p:nvSpPr>
        <p:spPr>
          <a:xfrm>
            <a:off x="457200" y="2098675"/>
            <a:ext cx="8229600" cy="3540125"/>
          </a:xfrm>
        </p:spPr>
        <p:txBody>
          <a:bodyPr/>
          <a:lstStyle/>
          <a:p>
            <a:pPr eaLnBrk="1" hangingPunct="1"/>
            <a:r>
              <a:rPr lang="en-US" smtClean="0"/>
              <a:t>Definition of disability</a:t>
            </a:r>
          </a:p>
          <a:p>
            <a:pPr eaLnBrk="1" hangingPunct="1">
              <a:buFont typeface="Wingdings" pitchFamily="2" charset="2"/>
              <a:buNone/>
            </a:pPr>
            <a:endParaRPr lang="en-US" sz="800" smtClean="0"/>
          </a:p>
          <a:p>
            <a:pPr lvl="1" eaLnBrk="1" hangingPunct="1"/>
            <a:r>
              <a:rPr lang="en-US" smtClean="0"/>
              <a:t>Prong 3 broken into three parts</a:t>
            </a:r>
          </a:p>
          <a:p>
            <a:pPr lvl="1" eaLnBrk="1" hangingPunct="1">
              <a:buFont typeface="Wingdings" pitchFamily="2" charset="2"/>
              <a:buNone/>
            </a:pPr>
            <a:endParaRPr lang="en-US" sz="800" smtClean="0"/>
          </a:p>
          <a:p>
            <a:pPr lvl="2" eaLnBrk="1" hangingPunct="1"/>
            <a:r>
              <a:rPr lang="en-US" smtClean="0"/>
              <a:t>Physical or mental impairment</a:t>
            </a:r>
          </a:p>
          <a:p>
            <a:pPr lvl="2" eaLnBrk="1" hangingPunct="1">
              <a:buFont typeface="Wingdings" pitchFamily="2" charset="2"/>
              <a:buNone/>
            </a:pPr>
            <a:endParaRPr lang="en-US" sz="800" smtClean="0"/>
          </a:p>
          <a:p>
            <a:pPr lvl="2" eaLnBrk="1" hangingPunct="1"/>
            <a:r>
              <a:rPr lang="en-US" smtClean="0"/>
              <a:t>Substantially limits</a:t>
            </a:r>
          </a:p>
          <a:p>
            <a:pPr lvl="2" eaLnBrk="1" hangingPunct="1">
              <a:buFont typeface="Wingdings" pitchFamily="2" charset="2"/>
              <a:buNone/>
            </a:pPr>
            <a:endParaRPr lang="en-US" sz="800" smtClean="0"/>
          </a:p>
          <a:p>
            <a:pPr lvl="2" eaLnBrk="1" hangingPunct="1"/>
            <a:r>
              <a:rPr lang="en-US" smtClean="0"/>
              <a:t>Major life activity</a:t>
            </a:r>
          </a:p>
          <a:p>
            <a:pPr eaLnBrk="1" hangingPunct="1"/>
            <a:endParaRPr lang="en-US" smtClean="0"/>
          </a:p>
        </p:txBody>
      </p:sp>
      <p:sp>
        <p:nvSpPr>
          <p:cNvPr id="29699" name="Slide Number Placeholder 3"/>
          <p:cNvSpPr txBox="1">
            <a:spLocks noGrp="1"/>
          </p:cNvSpPr>
          <p:nvPr/>
        </p:nvSpPr>
        <p:spPr bwMode="auto">
          <a:xfrm>
            <a:off x="8647113" y="6408738"/>
            <a:ext cx="366712" cy="365125"/>
          </a:xfrm>
          <a:prstGeom prst="rect">
            <a:avLst/>
          </a:prstGeom>
          <a:noFill/>
          <a:ln w="9525">
            <a:noFill/>
            <a:miter lim="800000"/>
            <a:headEnd/>
            <a:tailEnd/>
          </a:ln>
        </p:spPr>
        <p:txBody>
          <a:bodyPr anchor="b"/>
          <a:lstStyle/>
          <a:p>
            <a:pPr algn="r"/>
            <a:fld id="{9D179E42-8882-4F72-A2D9-D96F9712F649}" type="slidenum">
              <a:rPr lang="en-US" sz="1000">
                <a:latin typeface="Lucida Sans Unicode" pitchFamily="34" charset="0"/>
              </a:rPr>
              <a:pPr algn="r"/>
              <a:t>9</a:t>
            </a:fld>
            <a:endParaRPr lang="en-US" sz="1000">
              <a:latin typeface="Lucida Sans Unicode" pitchFamily="34" charset="0"/>
            </a:endParaRPr>
          </a:p>
        </p:txBody>
      </p:sp>
      <p:sp>
        <p:nvSpPr>
          <p:cNvPr id="28673" name="Rectangle 2"/>
          <p:cNvSpPr>
            <a:spLocks noGrp="1" noChangeArrowheads="1"/>
          </p:cNvSpPr>
          <p:nvPr>
            <p:ph type="title"/>
          </p:nvPr>
        </p:nvSpPr>
        <p:spPr/>
        <p:txBody>
          <a:bodyPr/>
          <a:lstStyle/>
          <a:p>
            <a:pPr eaLnBrk="1" fontAlgn="auto" hangingPunct="1">
              <a:spcAft>
                <a:spcPts val="0"/>
              </a:spcAft>
              <a:defRPr/>
            </a:pPr>
            <a:r>
              <a:rPr lang="en-US" dirty="0" smtClean="0"/>
              <a:t>3 Pronged Guideline</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4299</TotalTime>
  <Words>2207</Words>
  <Application>Microsoft Office PowerPoint</Application>
  <PresentationFormat>On-screen Show (4:3)</PresentationFormat>
  <Paragraphs>417</Paragraphs>
  <Slides>57</Slides>
  <Notes>38</Notes>
  <HiddenSlides>0</HiddenSlides>
  <MMClips>0</MMClips>
  <ScaleCrop>false</ScaleCrop>
  <HeadingPairs>
    <vt:vector size="6" baseType="variant">
      <vt:variant>
        <vt:lpstr>Fonts Used</vt:lpstr>
      </vt:variant>
      <vt:variant>
        <vt:i4>8</vt:i4>
      </vt:variant>
      <vt:variant>
        <vt:lpstr>Design Template</vt:lpstr>
      </vt:variant>
      <vt:variant>
        <vt:i4>8</vt:i4>
      </vt:variant>
      <vt:variant>
        <vt:lpstr>Slide Titles</vt:lpstr>
      </vt:variant>
      <vt:variant>
        <vt:i4>57</vt:i4>
      </vt:variant>
    </vt:vector>
  </HeadingPairs>
  <TitlesOfParts>
    <vt:vector size="73" baseType="lpstr">
      <vt:lpstr>Arial</vt:lpstr>
      <vt:lpstr>Lucida Sans Unicode</vt:lpstr>
      <vt:lpstr>Wingdings 3</vt:lpstr>
      <vt:lpstr>Verdana</vt:lpstr>
      <vt:lpstr>Wingdings 2</vt:lpstr>
      <vt:lpstr>Calibri</vt:lpstr>
      <vt:lpstr>Times New Roman</vt:lpstr>
      <vt:lpstr>Wingdings</vt:lpstr>
      <vt:lpstr>Concourse</vt:lpstr>
      <vt:lpstr>Concourse</vt:lpstr>
      <vt:lpstr>Concourse</vt:lpstr>
      <vt:lpstr>Concourse</vt:lpstr>
      <vt:lpstr>Concourse</vt:lpstr>
      <vt:lpstr>Concourse</vt:lpstr>
      <vt:lpstr>Concourse</vt:lpstr>
      <vt:lpstr>Concourse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vector>
  </TitlesOfParts>
  <Company>PA Department of Education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Section 504 Training</dc:title>
  <dc:creator>Inskip, Jean</dc:creator>
  <cp:lastModifiedBy>jshopp</cp:lastModifiedBy>
  <cp:revision>142</cp:revision>
  <cp:lastPrinted>2014-01-15T16:05:46Z</cp:lastPrinted>
  <dcterms:created xsi:type="dcterms:W3CDTF">2012-02-01T18:14:28Z</dcterms:created>
  <dcterms:modified xsi:type="dcterms:W3CDTF">2014-10-06T17:25:27Z</dcterms:modified>
</cp:coreProperties>
</file>